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301" r:id="rId2"/>
    <p:sldId id="1232" r:id="rId3"/>
    <p:sldId id="295" r:id="rId4"/>
    <p:sldId id="1364" r:id="rId5"/>
    <p:sldId id="1362" r:id="rId6"/>
    <p:sldId id="1363" r:id="rId7"/>
    <p:sldId id="1367" r:id="rId8"/>
    <p:sldId id="1368" r:id="rId9"/>
    <p:sldId id="1369" r:id="rId10"/>
    <p:sldId id="1370" r:id="rId11"/>
    <p:sldId id="1404" r:id="rId12"/>
    <p:sldId id="1405" r:id="rId13"/>
    <p:sldId id="1391" r:id="rId14"/>
    <p:sldId id="1392" r:id="rId15"/>
    <p:sldId id="1413" r:id="rId16"/>
    <p:sldId id="1399" r:id="rId17"/>
    <p:sldId id="1414" r:id="rId18"/>
    <p:sldId id="1415" r:id="rId19"/>
    <p:sldId id="1416" r:id="rId20"/>
    <p:sldId id="1417" r:id="rId21"/>
    <p:sldId id="1372" r:id="rId22"/>
    <p:sldId id="1373" r:id="rId23"/>
    <p:sldId id="1374" r:id="rId24"/>
    <p:sldId id="1409" r:id="rId25"/>
    <p:sldId id="1375" r:id="rId26"/>
    <p:sldId id="1377" r:id="rId27"/>
    <p:sldId id="1403" r:id="rId28"/>
    <p:sldId id="1378" r:id="rId29"/>
    <p:sldId id="1383" r:id="rId30"/>
    <p:sldId id="1401" r:id="rId31"/>
    <p:sldId id="1402" r:id="rId32"/>
    <p:sldId id="1406" r:id="rId33"/>
    <p:sldId id="1379" r:id="rId34"/>
    <p:sldId id="1381" r:id="rId35"/>
    <p:sldId id="1382" r:id="rId36"/>
    <p:sldId id="1407" r:id="rId37"/>
    <p:sldId id="1408" r:id="rId38"/>
    <p:sldId id="1387" r:id="rId39"/>
    <p:sldId id="1388" r:id="rId40"/>
    <p:sldId id="1410" r:id="rId41"/>
    <p:sldId id="1411" r:id="rId42"/>
    <p:sldId id="1389" r:id="rId43"/>
    <p:sldId id="1412" r:id="rId44"/>
    <p:sldId id="1390" r:id="rId45"/>
    <p:sldId id="1199" r:id="rId46"/>
    <p:sldId id="1398" r:id="rId47"/>
    <p:sldId id="1222" r:id="rId48"/>
    <p:sldId id="1223" r:id="rId49"/>
    <p:sldId id="1234" r:id="rId50"/>
    <p:sldId id="1224" r:id="rId51"/>
    <p:sldId id="1225" r:id="rId52"/>
    <p:sldId id="1226" r:id="rId53"/>
    <p:sldId id="1227" r:id="rId54"/>
    <p:sldId id="1228" r:id="rId55"/>
    <p:sldId id="1229" r:id="rId56"/>
    <p:sldId id="1230" r:id="rId57"/>
    <p:sldId id="1231" r:id="rId58"/>
    <p:sldId id="1365" r:id="rId59"/>
  </p:sldIdLst>
  <p:sldSz cx="9144000" cy="5143500" type="screen16x9"/>
  <p:notesSz cx="6858000" cy="9144000"/>
  <p:custDataLst>
    <p:tags r:id="rId6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D623FAE-0FB8-7642-864E-6107CF73D641}">
          <p14:sldIdLst>
            <p14:sldId id="301"/>
          </p14:sldIdLst>
        </p14:section>
        <p14:section name="自然语言处理概述" id="{A89631E3-AF7D-DF41-9568-ECB92F8C1FA8}">
          <p14:sldIdLst>
            <p14:sldId id="1232"/>
          </p14:sldIdLst>
        </p14:section>
        <p14:section name="循环神经网络的原理和结构" id="{661FC584-4620-C64F-A39E-843FAEE93DB8}">
          <p14:sldIdLst>
            <p14:sldId id="295"/>
            <p14:sldId id="1364"/>
            <p14:sldId id="1362"/>
            <p14:sldId id="1363"/>
            <p14:sldId id="1367"/>
            <p14:sldId id="1368"/>
            <p14:sldId id="1369"/>
            <p14:sldId id="1370"/>
            <p14:sldId id="1404"/>
            <p14:sldId id="1405"/>
            <p14:sldId id="1391"/>
            <p14:sldId id="1392"/>
            <p14:sldId id="1413"/>
            <p14:sldId id="1399"/>
            <p14:sldId id="1414"/>
            <p14:sldId id="1415"/>
            <p14:sldId id="1416"/>
            <p14:sldId id="1417"/>
            <p14:sldId id="1372"/>
            <p14:sldId id="1373"/>
            <p14:sldId id="1374"/>
            <p14:sldId id="1409"/>
            <p14:sldId id="1375"/>
            <p14:sldId id="1377"/>
            <p14:sldId id="1403"/>
            <p14:sldId id="1378"/>
            <p14:sldId id="1383"/>
            <p14:sldId id="1401"/>
            <p14:sldId id="1402"/>
            <p14:sldId id="1406"/>
            <p14:sldId id="1379"/>
            <p14:sldId id="1381"/>
            <p14:sldId id="1382"/>
            <p14:sldId id="1407"/>
            <p14:sldId id="1408"/>
            <p14:sldId id="1387"/>
            <p14:sldId id="1388"/>
            <p14:sldId id="1410"/>
            <p14:sldId id="1411"/>
            <p14:sldId id="1389"/>
            <p14:sldId id="1412"/>
            <p14:sldId id="1390"/>
            <p14:sldId id="1199"/>
            <p14:sldId id="1398"/>
            <p14:sldId id="1222"/>
            <p14:sldId id="1223"/>
            <p14:sldId id="1234"/>
            <p14:sldId id="1224"/>
            <p14:sldId id="1225"/>
            <p14:sldId id="1226"/>
            <p14:sldId id="1227"/>
            <p14:sldId id="1228"/>
            <p14:sldId id="1229"/>
            <p14:sldId id="1230"/>
            <p14:sldId id="1231"/>
            <p14:sldId id="136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A3F6C"/>
    <a:srgbClr val="0E22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8" autoAdjust="0"/>
    <p:restoredTop sz="79792" autoAdjust="0"/>
  </p:normalViewPr>
  <p:slideViewPr>
    <p:cSldViewPr snapToGrid="0">
      <p:cViewPr varScale="1">
        <p:scale>
          <a:sx n="230" d="100"/>
          <a:sy n="230" d="100"/>
        </p:scale>
        <p:origin x="1888"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tags" Target="tags/tag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axin Mao" userId="acd94b804b1d38e8" providerId="LiveId" clId="{863DEF5A-FFD7-47AA-B405-ADEEBCC00DBD}"/>
    <pc:docChg chg="undo custSel addSld delSld modSld delSection modSection">
      <pc:chgData name="Jiaxin Mao" userId="acd94b804b1d38e8" providerId="LiveId" clId="{863DEF5A-FFD7-47AA-B405-ADEEBCC00DBD}" dt="2020-12-27T16:15:20.830" v="312" actId="478"/>
      <pc:docMkLst>
        <pc:docMk/>
      </pc:docMkLst>
      <pc:sldChg chg="addSp delSp modSp addAnim delAnim modAnim">
        <pc:chgData name="Jiaxin Mao" userId="acd94b804b1d38e8" providerId="LiveId" clId="{863DEF5A-FFD7-47AA-B405-ADEEBCC00DBD}" dt="2020-12-27T16:05:11.911" v="163" actId="20577"/>
        <pc:sldMkLst>
          <pc:docMk/>
          <pc:sldMk cId="1569238575" sldId="295"/>
        </pc:sldMkLst>
        <pc:spChg chg="mod">
          <ac:chgData name="Jiaxin Mao" userId="acd94b804b1d38e8" providerId="LiveId" clId="{863DEF5A-FFD7-47AA-B405-ADEEBCC00DBD}" dt="2020-12-27T15:57:38.004" v="45"/>
          <ac:spMkLst>
            <pc:docMk/>
            <pc:sldMk cId="1569238575" sldId="295"/>
            <ac:spMk id="3" creationId="{00000000-0000-0000-0000-000000000000}"/>
          </ac:spMkLst>
        </pc:spChg>
        <pc:spChg chg="mod">
          <ac:chgData name="Jiaxin Mao" userId="acd94b804b1d38e8" providerId="LiveId" clId="{863DEF5A-FFD7-47AA-B405-ADEEBCC00DBD}" dt="2020-12-27T16:05:11.911" v="163" actId="20577"/>
          <ac:spMkLst>
            <pc:docMk/>
            <pc:sldMk cId="1569238575" sldId="295"/>
            <ac:spMk id="15" creationId="{00000000-0000-0000-0000-000000000000}"/>
          </ac:spMkLst>
        </pc:spChg>
        <pc:spChg chg="add del">
          <ac:chgData name="Jiaxin Mao" userId="acd94b804b1d38e8" providerId="LiveId" clId="{863DEF5A-FFD7-47AA-B405-ADEEBCC00DBD}" dt="2020-12-27T16:04:52.854" v="161" actId="478"/>
          <ac:spMkLst>
            <pc:docMk/>
            <pc:sldMk cId="1569238575" sldId="295"/>
            <ac:spMk id="25" creationId="{00000000-0000-0000-0000-000000000000}"/>
          </ac:spMkLst>
        </pc:spChg>
      </pc:sldChg>
      <pc:sldChg chg="modSp modAnim">
        <pc:chgData name="Jiaxin Mao" userId="acd94b804b1d38e8" providerId="LiveId" clId="{863DEF5A-FFD7-47AA-B405-ADEEBCC00DBD}" dt="2020-12-27T15:57:46.791" v="47" actId="20577"/>
        <pc:sldMkLst>
          <pc:docMk/>
          <pc:sldMk cId="67734484" sldId="301"/>
        </pc:sldMkLst>
        <pc:spChg chg="mod">
          <ac:chgData name="Jiaxin Mao" userId="acd94b804b1d38e8" providerId="LiveId" clId="{863DEF5A-FFD7-47AA-B405-ADEEBCC00DBD}" dt="2020-12-27T15:57:46.791" v="47" actId="20577"/>
          <ac:spMkLst>
            <pc:docMk/>
            <pc:sldMk cId="67734484" sldId="301"/>
            <ac:spMk id="2" creationId="{00000000-0000-0000-0000-000000000000}"/>
          </ac:spMkLst>
        </pc:spChg>
      </pc:sldChg>
      <pc:sldChg chg="del">
        <pc:chgData name="Jiaxin Mao" userId="acd94b804b1d38e8" providerId="LiveId" clId="{863DEF5A-FFD7-47AA-B405-ADEEBCC00DBD}" dt="2020-12-27T15:58:42.255" v="78" actId="2696"/>
        <pc:sldMkLst>
          <pc:docMk/>
          <pc:sldMk cId="225664599" sldId="1203"/>
        </pc:sldMkLst>
      </pc:sldChg>
      <pc:sldChg chg="add del">
        <pc:chgData name="Jiaxin Mao" userId="acd94b804b1d38e8" providerId="LiveId" clId="{863DEF5A-FFD7-47AA-B405-ADEEBCC00DBD}" dt="2020-12-27T15:59:01.645" v="91" actId="2696"/>
        <pc:sldMkLst>
          <pc:docMk/>
          <pc:sldMk cId="1166448752" sldId="1203"/>
        </pc:sldMkLst>
      </pc:sldChg>
      <pc:sldChg chg="modSp">
        <pc:chgData name="Jiaxin Mao" userId="acd94b804b1d38e8" providerId="LiveId" clId="{863DEF5A-FFD7-47AA-B405-ADEEBCC00DBD}" dt="2020-12-27T16:10:38.398" v="234"/>
        <pc:sldMkLst>
          <pc:docMk/>
          <pc:sldMk cId="1152054939" sldId="1217"/>
        </pc:sldMkLst>
        <pc:spChg chg="mod">
          <ac:chgData name="Jiaxin Mao" userId="acd94b804b1d38e8" providerId="LiveId" clId="{863DEF5A-FFD7-47AA-B405-ADEEBCC00DBD}" dt="2020-12-27T16:10:38.398" v="234"/>
          <ac:spMkLst>
            <pc:docMk/>
            <pc:sldMk cId="1152054939" sldId="1217"/>
            <ac:spMk id="2" creationId="{AAD433DD-291C-3049-BF46-B858299CD5B4}"/>
          </ac:spMkLst>
        </pc:spChg>
      </pc:sldChg>
      <pc:sldChg chg="modSp">
        <pc:chgData name="Jiaxin Mao" userId="acd94b804b1d38e8" providerId="LiveId" clId="{863DEF5A-FFD7-47AA-B405-ADEEBCC00DBD}" dt="2020-12-27T16:08:23.870" v="209" actId="5793"/>
        <pc:sldMkLst>
          <pc:docMk/>
          <pc:sldMk cId="3693283690" sldId="1218"/>
        </pc:sldMkLst>
        <pc:spChg chg="mod">
          <ac:chgData name="Jiaxin Mao" userId="acd94b804b1d38e8" providerId="LiveId" clId="{863DEF5A-FFD7-47AA-B405-ADEEBCC00DBD}" dt="2020-12-27T16:08:11.368" v="193"/>
          <ac:spMkLst>
            <pc:docMk/>
            <pc:sldMk cId="3693283690" sldId="1218"/>
            <ac:spMk id="2" creationId="{0599B966-918E-164A-B633-05442D299FEF}"/>
          </ac:spMkLst>
        </pc:spChg>
        <pc:spChg chg="mod">
          <ac:chgData name="Jiaxin Mao" userId="acd94b804b1d38e8" providerId="LiveId" clId="{863DEF5A-FFD7-47AA-B405-ADEEBCC00DBD}" dt="2020-12-27T16:08:23.870" v="209" actId="5793"/>
          <ac:spMkLst>
            <pc:docMk/>
            <pc:sldMk cId="3693283690" sldId="1218"/>
            <ac:spMk id="3" creationId="{24B509E5-2838-8343-A9FD-052584DD3A73}"/>
          </ac:spMkLst>
        </pc:spChg>
      </pc:sldChg>
      <pc:sldChg chg="del">
        <pc:chgData name="Jiaxin Mao" userId="acd94b804b1d38e8" providerId="LiveId" clId="{863DEF5A-FFD7-47AA-B405-ADEEBCC00DBD}" dt="2020-12-27T16:08:00.572" v="187" actId="2696"/>
        <pc:sldMkLst>
          <pc:docMk/>
          <pc:sldMk cId="1238661257" sldId="1219"/>
        </pc:sldMkLst>
      </pc:sldChg>
      <pc:sldChg chg="del">
        <pc:chgData name="Jiaxin Mao" userId="acd94b804b1d38e8" providerId="LiveId" clId="{863DEF5A-FFD7-47AA-B405-ADEEBCC00DBD}" dt="2020-12-27T16:08:00.541" v="185" actId="2696"/>
        <pc:sldMkLst>
          <pc:docMk/>
          <pc:sldMk cId="1264270882" sldId="1220"/>
        </pc:sldMkLst>
      </pc:sldChg>
      <pc:sldChg chg="del">
        <pc:chgData name="Jiaxin Mao" userId="acd94b804b1d38e8" providerId="LiveId" clId="{863DEF5A-FFD7-47AA-B405-ADEEBCC00DBD}" dt="2020-12-27T16:08:00.581" v="188" actId="2696"/>
        <pc:sldMkLst>
          <pc:docMk/>
          <pc:sldMk cId="3141521525" sldId="1221"/>
        </pc:sldMkLst>
      </pc:sldChg>
      <pc:sldChg chg="del">
        <pc:chgData name="Jiaxin Mao" userId="acd94b804b1d38e8" providerId="LiveId" clId="{863DEF5A-FFD7-47AA-B405-ADEEBCC00DBD}" dt="2020-12-27T15:58:42.257" v="79" actId="2696"/>
        <pc:sldMkLst>
          <pc:docMk/>
          <pc:sldMk cId="2354036" sldId="1222"/>
        </pc:sldMkLst>
      </pc:sldChg>
      <pc:sldChg chg="add">
        <pc:chgData name="Jiaxin Mao" userId="acd94b804b1d38e8" providerId="LiveId" clId="{863DEF5A-FFD7-47AA-B405-ADEEBCC00DBD}" dt="2020-12-27T15:58:47.339" v="90"/>
        <pc:sldMkLst>
          <pc:docMk/>
          <pc:sldMk cId="2276110425" sldId="1222"/>
        </pc:sldMkLst>
      </pc:sldChg>
      <pc:sldChg chg="add">
        <pc:chgData name="Jiaxin Mao" userId="acd94b804b1d38e8" providerId="LiveId" clId="{863DEF5A-FFD7-47AA-B405-ADEEBCC00DBD}" dt="2020-12-27T15:58:47.339" v="90"/>
        <pc:sldMkLst>
          <pc:docMk/>
          <pc:sldMk cId="155462204" sldId="1223"/>
        </pc:sldMkLst>
      </pc:sldChg>
      <pc:sldChg chg="del">
        <pc:chgData name="Jiaxin Mao" userId="acd94b804b1d38e8" providerId="LiveId" clId="{863DEF5A-FFD7-47AA-B405-ADEEBCC00DBD}" dt="2020-12-27T15:58:42.259" v="80" actId="2696"/>
        <pc:sldMkLst>
          <pc:docMk/>
          <pc:sldMk cId="3770769716" sldId="1223"/>
        </pc:sldMkLst>
      </pc:sldChg>
      <pc:sldChg chg="del">
        <pc:chgData name="Jiaxin Mao" userId="acd94b804b1d38e8" providerId="LiveId" clId="{863DEF5A-FFD7-47AA-B405-ADEEBCC00DBD}" dt="2020-12-27T15:58:42.263" v="82" actId="2696"/>
        <pc:sldMkLst>
          <pc:docMk/>
          <pc:sldMk cId="179450542" sldId="1224"/>
        </pc:sldMkLst>
      </pc:sldChg>
      <pc:sldChg chg="add">
        <pc:chgData name="Jiaxin Mao" userId="acd94b804b1d38e8" providerId="LiveId" clId="{863DEF5A-FFD7-47AA-B405-ADEEBCC00DBD}" dt="2020-12-27T15:58:47.339" v="90"/>
        <pc:sldMkLst>
          <pc:docMk/>
          <pc:sldMk cId="2946449945" sldId="1224"/>
        </pc:sldMkLst>
      </pc:sldChg>
      <pc:sldChg chg="add">
        <pc:chgData name="Jiaxin Mao" userId="acd94b804b1d38e8" providerId="LiveId" clId="{863DEF5A-FFD7-47AA-B405-ADEEBCC00DBD}" dt="2020-12-27T15:58:47.339" v="90"/>
        <pc:sldMkLst>
          <pc:docMk/>
          <pc:sldMk cId="2912858595" sldId="1225"/>
        </pc:sldMkLst>
      </pc:sldChg>
      <pc:sldChg chg="del">
        <pc:chgData name="Jiaxin Mao" userId="acd94b804b1d38e8" providerId="LiveId" clId="{863DEF5A-FFD7-47AA-B405-ADEEBCC00DBD}" dt="2020-12-27T15:58:42.265" v="83" actId="2696"/>
        <pc:sldMkLst>
          <pc:docMk/>
          <pc:sldMk cId="3109022865" sldId="1225"/>
        </pc:sldMkLst>
      </pc:sldChg>
      <pc:sldChg chg="del">
        <pc:chgData name="Jiaxin Mao" userId="acd94b804b1d38e8" providerId="LiveId" clId="{863DEF5A-FFD7-47AA-B405-ADEEBCC00DBD}" dt="2020-12-27T15:58:42.267" v="84" actId="2696"/>
        <pc:sldMkLst>
          <pc:docMk/>
          <pc:sldMk cId="1824234898" sldId="1226"/>
        </pc:sldMkLst>
      </pc:sldChg>
      <pc:sldChg chg="add">
        <pc:chgData name="Jiaxin Mao" userId="acd94b804b1d38e8" providerId="LiveId" clId="{863DEF5A-FFD7-47AA-B405-ADEEBCC00DBD}" dt="2020-12-27T15:58:47.339" v="90"/>
        <pc:sldMkLst>
          <pc:docMk/>
          <pc:sldMk cId="2276854682" sldId="1226"/>
        </pc:sldMkLst>
      </pc:sldChg>
      <pc:sldChg chg="del">
        <pc:chgData name="Jiaxin Mao" userId="acd94b804b1d38e8" providerId="LiveId" clId="{863DEF5A-FFD7-47AA-B405-ADEEBCC00DBD}" dt="2020-12-27T15:58:42.269" v="85" actId="2696"/>
        <pc:sldMkLst>
          <pc:docMk/>
          <pc:sldMk cId="1534369483" sldId="1227"/>
        </pc:sldMkLst>
      </pc:sldChg>
      <pc:sldChg chg="add">
        <pc:chgData name="Jiaxin Mao" userId="acd94b804b1d38e8" providerId="LiveId" clId="{863DEF5A-FFD7-47AA-B405-ADEEBCC00DBD}" dt="2020-12-27T15:58:47.339" v="90"/>
        <pc:sldMkLst>
          <pc:docMk/>
          <pc:sldMk cId="3152145105" sldId="1227"/>
        </pc:sldMkLst>
      </pc:sldChg>
      <pc:sldChg chg="del">
        <pc:chgData name="Jiaxin Mao" userId="acd94b804b1d38e8" providerId="LiveId" clId="{863DEF5A-FFD7-47AA-B405-ADEEBCC00DBD}" dt="2020-12-27T15:58:42.378" v="86" actId="2696"/>
        <pc:sldMkLst>
          <pc:docMk/>
          <pc:sldMk cId="1819999040" sldId="1228"/>
        </pc:sldMkLst>
      </pc:sldChg>
      <pc:sldChg chg="add">
        <pc:chgData name="Jiaxin Mao" userId="acd94b804b1d38e8" providerId="LiveId" clId="{863DEF5A-FFD7-47AA-B405-ADEEBCC00DBD}" dt="2020-12-27T15:58:47.339" v="90"/>
        <pc:sldMkLst>
          <pc:docMk/>
          <pc:sldMk cId="2774433573" sldId="1228"/>
        </pc:sldMkLst>
      </pc:sldChg>
      <pc:sldChg chg="del">
        <pc:chgData name="Jiaxin Mao" userId="acd94b804b1d38e8" providerId="LiveId" clId="{863DEF5A-FFD7-47AA-B405-ADEEBCC00DBD}" dt="2020-12-27T15:58:42.448" v="87" actId="2696"/>
        <pc:sldMkLst>
          <pc:docMk/>
          <pc:sldMk cId="1591900102" sldId="1229"/>
        </pc:sldMkLst>
      </pc:sldChg>
      <pc:sldChg chg="add">
        <pc:chgData name="Jiaxin Mao" userId="acd94b804b1d38e8" providerId="LiveId" clId="{863DEF5A-FFD7-47AA-B405-ADEEBCC00DBD}" dt="2020-12-27T15:58:47.339" v="90"/>
        <pc:sldMkLst>
          <pc:docMk/>
          <pc:sldMk cId="4194630703" sldId="1229"/>
        </pc:sldMkLst>
      </pc:sldChg>
      <pc:sldChg chg="add">
        <pc:chgData name="Jiaxin Mao" userId="acd94b804b1d38e8" providerId="LiveId" clId="{863DEF5A-FFD7-47AA-B405-ADEEBCC00DBD}" dt="2020-12-27T15:58:47.339" v="90"/>
        <pc:sldMkLst>
          <pc:docMk/>
          <pc:sldMk cId="91708685" sldId="1230"/>
        </pc:sldMkLst>
      </pc:sldChg>
      <pc:sldChg chg="del">
        <pc:chgData name="Jiaxin Mao" userId="acd94b804b1d38e8" providerId="LiveId" clId="{863DEF5A-FFD7-47AA-B405-ADEEBCC00DBD}" dt="2020-12-27T15:58:42.628" v="88" actId="2696"/>
        <pc:sldMkLst>
          <pc:docMk/>
          <pc:sldMk cId="1418899576" sldId="1230"/>
        </pc:sldMkLst>
      </pc:sldChg>
      <pc:sldChg chg="add">
        <pc:chgData name="Jiaxin Mao" userId="acd94b804b1d38e8" providerId="LiveId" clId="{863DEF5A-FFD7-47AA-B405-ADEEBCC00DBD}" dt="2020-12-27T15:58:47.339" v="90"/>
        <pc:sldMkLst>
          <pc:docMk/>
          <pc:sldMk cId="1365226497" sldId="1231"/>
        </pc:sldMkLst>
      </pc:sldChg>
      <pc:sldChg chg="del">
        <pc:chgData name="Jiaxin Mao" userId="acd94b804b1d38e8" providerId="LiveId" clId="{863DEF5A-FFD7-47AA-B405-ADEEBCC00DBD}" dt="2020-12-27T15:58:42.829" v="89" actId="2696"/>
        <pc:sldMkLst>
          <pc:docMk/>
          <pc:sldMk cId="2744310345" sldId="1231"/>
        </pc:sldMkLst>
      </pc:sldChg>
      <pc:sldChg chg="add">
        <pc:chgData name="Jiaxin Mao" userId="acd94b804b1d38e8" providerId="LiveId" clId="{863DEF5A-FFD7-47AA-B405-ADEEBCC00DBD}" dt="2020-12-27T15:58:47.339" v="90"/>
        <pc:sldMkLst>
          <pc:docMk/>
          <pc:sldMk cId="260285479" sldId="1234"/>
        </pc:sldMkLst>
      </pc:sldChg>
      <pc:sldChg chg="del">
        <pc:chgData name="Jiaxin Mao" userId="acd94b804b1d38e8" providerId="LiveId" clId="{863DEF5A-FFD7-47AA-B405-ADEEBCC00DBD}" dt="2020-12-27T15:58:42.261" v="81" actId="2696"/>
        <pc:sldMkLst>
          <pc:docMk/>
          <pc:sldMk cId="1224243807" sldId="1234"/>
        </pc:sldMkLst>
      </pc:sldChg>
      <pc:sldChg chg="del">
        <pc:chgData name="Jiaxin Mao" userId="acd94b804b1d38e8" providerId="LiveId" clId="{863DEF5A-FFD7-47AA-B405-ADEEBCC00DBD}" dt="2020-12-27T16:08:51.437" v="210" actId="2696"/>
        <pc:sldMkLst>
          <pc:docMk/>
          <pc:sldMk cId="4129364561" sldId="1235"/>
        </pc:sldMkLst>
      </pc:sldChg>
      <pc:sldChg chg="add">
        <pc:chgData name="Jiaxin Mao" userId="acd94b804b1d38e8" providerId="LiveId" clId="{863DEF5A-FFD7-47AA-B405-ADEEBCC00DBD}" dt="2020-12-27T16:03:36.132" v="156"/>
        <pc:sldMkLst>
          <pc:docMk/>
          <pc:sldMk cId="2520962219" sldId="1362"/>
        </pc:sldMkLst>
      </pc:sldChg>
      <pc:sldChg chg="del">
        <pc:chgData name="Jiaxin Mao" userId="acd94b804b1d38e8" providerId="LiveId" clId="{863DEF5A-FFD7-47AA-B405-ADEEBCC00DBD}" dt="2020-12-27T16:03:31.591" v="153" actId="2696"/>
        <pc:sldMkLst>
          <pc:docMk/>
          <pc:sldMk cId="2538067325" sldId="1362"/>
        </pc:sldMkLst>
      </pc:sldChg>
      <pc:sldChg chg="del">
        <pc:chgData name="Jiaxin Mao" userId="acd94b804b1d38e8" providerId="LiveId" clId="{863DEF5A-FFD7-47AA-B405-ADEEBCC00DBD}" dt="2020-12-27T16:03:31.741" v="154" actId="2696"/>
        <pc:sldMkLst>
          <pc:docMk/>
          <pc:sldMk cId="869121076" sldId="1363"/>
        </pc:sldMkLst>
      </pc:sldChg>
      <pc:sldChg chg="add">
        <pc:chgData name="Jiaxin Mao" userId="acd94b804b1d38e8" providerId="LiveId" clId="{863DEF5A-FFD7-47AA-B405-ADEEBCC00DBD}" dt="2020-12-27T16:03:36.132" v="156"/>
        <pc:sldMkLst>
          <pc:docMk/>
          <pc:sldMk cId="2674401676" sldId="1363"/>
        </pc:sldMkLst>
      </pc:sldChg>
      <pc:sldChg chg="modSp add">
        <pc:chgData name="Jiaxin Mao" userId="acd94b804b1d38e8" providerId="LiveId" clId="{863DEF5A-FFD7-47AA-B405-ADEEBCC00DBD}" dt="2020-12-27T16:06:31.034" v="180" actId="113"/>
        <pc:sldMkLst>
          <pc:docMk/>
          <pc:sldMk cId="3710702895" sldId="1364"/>
        </pc:sldMkLst>
        <pc:spChg chg="mod">
          <ac:chgData name="Jiaxin Mao" userId="acd94b804b1d38e8" providerId="LiveId" clId="{863DEF5A-FFD7-47AA-B405-ADEEBCC00DBD}" dt="2020-12-27T16:06:18.848" v="178"/>
          <ac:spMkLst>
            <pc:docMk/>
            <pc:sldMk cId="3710702895" sldId="1364"/>
            <ac:spMk id="2" creationId="{A7E50D6E-36FA-084C-93DD-F9497BECCFEB}"/>
          </ac:spMkLst>
        </pc:spChg>
        <pc:spChg chg="mod">
          <ac:chgData name="Jiaxin Mao" userId="acd94b804b1d38e8" providerId="LiveId" clId="{863DEF5A-FFD7-47AA-B405-ADEEBCC00DBD}" dt="2020-12-27T16:06:31.034" v="180" actId="113"/>
          <ac:spMkLst>
            <pc:docMk/>
            <pc:sldMk cId="3710702895" sldId="1364"/>
            <ac:spMk id="3" creationId="{C5891306-8F61-3446-8781-BB296B9359B0}"/>
          </ac:spMkLst>
        </pc:spChg>
      </pc:sldChg>
      <pc:sldChg chg="del">
        <pc:chgData name="Jiaxin Mao" userId="acd94b804b1d38e8" providerId="LiveId" clId="{863DEF5A-FFD7-47AA-B405-ADEEBCC00DBD}" dt="2020-12-27T16:03:31.509" v="152" actId="2696"/>
        <pc:sldMkLst>
          <pc:docMk/>
          <pc:sldMk cId="3966055727" sldId="1364"/>
        </pc:sldMkLst>
      </pc:sldChg>
      <pc:sldChg chg="del">
        <pc:chgData name="Jiaxin Mao" userId="acd94b804b1d38e8" providerId="LiveId" clId="{863DEF5A-FFD7-47AA-B405-ADEEBCC00DBD}" dt="2020-12-27T15:58:42.251" v="77" actId="2696"/>
        <pc:sldMkLst>
          <pc:docMk/>
          <pc:sldMk cId="1711955312" sldId="1365"/>
        </pc:sldMkLst>
      </pc:sldChg>
      <pc:sldChg chg="add">
        <pc:chgData name="Jiaxin Mao" userId="acd94b804b1d38e8" providerId="LiveId" clId="{863DEF5A-FFD7-47AA-B405-ADEEBCC00DBD}" dt="2020-12-27T15:58:47.339" v="90"/>
        <pc:sldMkLst>
          <pc:docMk/>
          <pc:sldMk cId="2718220500" sldId="1365"/>
        </pc:sldMkLst>
      </pc:sldChg>
      <pc:sldChg chg="del">
        <pc:chgData name="Jiaxin Mao" userId="acd94b804b1d38e8" providerId="LiveId" clId="{863DEF5A-FFD7-47AA-B405-ADEEBCC00DBD}" dt="2020-12-27T16:08:00.554" v="186" actId="2696"/>
        <pc:sldMkLst>
          <pc:docMk/>
          <pc:sldMk cId="2071702844" sldId="1366"/>
        </pc:sldMkLst>
      </pc:sldChg>
      <pc:sldChg chg="del">
        <pc:chgData name="Jiaxin Mao" userId="acd94b804b1d38e8" providerId="LiveId" clId="{863DEF5A-FFD7-47AA-B405-ADEEBCC00DBD}" dt="2020-12-27T16:03:31.860" v="155" actId="2696"/>
        <pc:sldMkLst>
          <pc:docMk/>
          <pc:sldMk cId="1895884898" sldId="1367"/>
        </pc:sldMkLst>
      </pc:sldChg>
      <pc:sldChg chg="add">
        <pc:chgData name="Jiaxin Mao" userId="acd94b804b1d38e8" providerId="LiveId" clId="{863DEF5A-FFD7-47AA-B405-ADEEBCC00DBD}" dt="2020-12-27T16:03:36.132" v="156"/>
        <pc:sldMkLst>
          <pc:docMk/>
          <pc:sldMk cId="3754231808" sldId="1367"/>
        </pc:sldMkLst>
      </pc:sldChg>
      <pc:sldChg chg="add">
        <pc:chgData name="Jiaxin Mao" userId="acd94b804b1d38e8" providerId="LiveId" clId="{863DEF5A-FFD7-47AA-B405-ADEEBCC00DBD}" dt="2020-12-27T16:05:46.452" v="167"/>
        <pc:sldMkLst>
          <pc:docMk/>
          <pc:sldMk cId="2838180830" sldId="1368"/>
        </pc:sldMkLst>
      </pc:sldChg>
      <pc:sldChg chg="del">
        <pc:chgData name="Jiaxin Mao" userId="acd94b804b1d38e8" providerId="LiveId" clId="{863DEF5A-FFD7-47AA-B405-ADEEBCC00DBD}" dt="2020-12-27T16:05:40.564" v="164" actId="2696"/>
        <pc:sldMkLst>
          <pc:docMk/>
          <pc:sldMk cId="2856184429" sldId="1368"/>
        </pc:sldMkLst>
      </pc:sldChg>
      <pc:sldChg chg="del">
        <pc:chgData name="Jiaxin Mao" userId="acd94b804b1d38e8" providerId="LiveId" clId="{863DEF5A-FFD7-47AA-B405-ADEEBCC00DBD}" dt="2020-12-27T16:05:40.571" v="165" actId="2696"/>
        <pc:sldMkLst>
          <pc:docMk/>
          <pc:sldMk cId="849110700" sldId="1369"/>
        </pc:sldMkLst>
      </pc:sldChg>
      <pc:sldChg chg="add">
        <pc:chgData name="Jiaxin Mao" userId="acd94b804b1d38e8" providerId="LiveId" clId="{863DEF5A-FFD7-47AA-B405-ADEEBCC00DBD}" dt="2020-12-27T16:05:46.452" v="167"/>
        <pc:sldMkLst>
          <pc:docMk/>
          <pc:sldMk cId="3818619316" sldId="1369"/>
        </pc:sldMkLst>
      </pc:sldChg>
      <pc:sldChg chg="add">
        <pc:chgData name="Jiaxin Mao" userId="acd94b804b1d38e8" providerId="LiveId" clId="{863DEF5A-FFD7-47AA-B405-ADEEBCC00DBD}" dt="2020-12-27T16:05:46.452" v="167"/>
        <pc:sldMkLst>
          <pc:docMk/>
          <pc:sldMk cId="392305696" sldId="1370"/>
        </pc:sldMkLst>
      </pc:sldChg>
      <pc:sldChg chg="del">
        <pc:chgData name="Jiaxin Mao" userId="acd94b804b1d38e8" providerId="LiveId" clId="{863DEF5A-FFD7-47AA-B405-ADEEBCC00DBD}" dt="2020-12-27T16:05:40.605" v="166" actId="2696"/>
        <pc:sldMkLst>
          <pc:docMk/>
          <pc:sldMk cId="1054220771" sldId="1370"/>
        </pc:sldMkLst>
      </pc:sldChg>
      <pc:sldChg chg="modSp add">
        <pc:chgData name="Jiaxin Mao" userId="acd94b804b1d38e8" providerId="LiveId" clId="{863DEF5A-FFD7-47AA-B405-ADEEBCC00DBD}" dt="2020-12-27T16:06:59.177" v="184" actId="207"/>
        <pc:sldMkLst>
          <pc:docMk/>
          <pc:sldMk cId="2848955326" sldId="1391"/>
        </pc:sldMkLst>
        <pc:spChg chg="mod">
          <ac:chgData name="Jiaxin Mao" userId="acd94b804b1d38e8" providerId="LiveId" clId="{863DEF5A-FFD7-47AA-B405-ADEEBCC00DBD}" dt="2020-12-27T16:06:59.177" v="184" actId="207"/>
          <ac:spMkLst>
            <pc:docMk/>
            <pc:sldMk cId="2848955326" sldId="1391"/>
            <ac:spMk id="15" creationId="{00000000-0000-0000-0000-000000000000}"/>
          </ac:spMkLst>
        </pc:spChg>
      </pc:sldChg>
      <pc:sldChg chg="add del">
        <pc:chgData name="Jiaxin Mao" userId="acd94b804b1d38e8" providerId="LiveId" clId="{863DEF5A-FFD7-47AA-B405-ADEEBCC00DBD}" dt="2020-12-27T16:04:52.395" v="160"/>
        <pc:sldMkLst>
          <pc:docMk/>
          <pc:sldMk cId="3194669401" sldId="1391"/>
        </pc:sldMkLst>
      </pc:sldChg>
      <pc:sldChg chg="add">
        <pc:chgData name="Jiaxin Mao" userId="acd94b804b1d38e8" providerId="LiveId" clId="{863DEF5A-FFD7-47AA-B405-ADEEBCC00DBD}" dt="2020-12-27T16:09:00.878" v="211"/>
        <pc:sldMkLst>
          <pc:docMk/>
          <pc:sldMk cId="272993543" sldId="1392"/>
        </pc:sldMkLst>
      </pc:sldChg>
      <pc:sldChg chg="modSp add">
        <pc:chgData name="Jiaxin Mao" userId="acd94b804b1d38e8" providerId="LiveId" clId="{863DEF5A-FFD7-47AA-B405-ADEEBCC00DBD}" dt="2020-12-27T16:14:06.549" v="288" actId="20577"/>
        <pc:sldMkLst>
          <pc:docMk/>
          <pc:sldMk cId="1983328720" sldId="1393"/>
        </pc:sldMkLst>
        <pc:spChg chg="mod">
          <ac:chgData name="Jiaxin Mao" userId="acd94b804b1d38e8" providerId="LiveId" clId="{863DEF5A-FFD7-47AA-B405-ADEEBCC00DBD}" dt="2020-12-27T16:14:06.549" v="288" actId="20577"/>
          <ac:spMkLst>
            <pc:docMk/>
            <pc:sldMk cId="1983328720" sldId="1393"/>
            <ac:spMk id="3" creationId="{F6C5CDC9-1FAF-7D4C-803D-1CD3DD25E70D}"/>
          </ac:spMkLst>
        </pc:spChg>
      </pc:sldChg>
      <pc:sldChg chg="add del">
        <pc:chgData name="Jiaxin Mao" userId="acd94b804b1d38e8" providerId="LiveId" clId="{863DEF5A-FFD7-47AA-B405-ADEEBCC00DBD}" dt="2020-12-27T16:11:04.938" v="237" actId="2696"/>
        <pc:sldMkLst>
          <pc:docMk/>
          <pc:sldMk cId="2548684570" sldId="1394"/>
        </pc:sldMkLst>
      </pc:sldChg>
      <pc:sldChg chg="add del">
        <pc:chgData name="Jiaxin Mao" userId="acd94b804b1d38e8" providerId="LiveId" clId="{863DEF5A-FFD7-47AA-B405-ADEEBCC00DBD}" dt="2020-12-27T16:11:09.068" v="238" actId="2696"/>
        <pc:sldMkLst>
          <pc:docMk/>
          <pc:sldMk cId="2782458568" sldId="1395"/>
        </pc:sldMkLst>
      </pc:sldChg>
      <pc:sldChg chg="add">
        <pc:chgData name="Jiaxin Mao" userId="acd94b804b1d38e8" providerId="LiveId" clId="{863DEF5A-FFD7-47AA-B405-ADEEBCC00DBD}" dt="2020-12-27T16:10:44.715" v="235"/>
        <pc:sldMkLst>
          <pc:docMk/>
          <pc:sldMk cId="2044832303" sldId="1396"/>
        </pc:sldMkLst>
      </pc:sldChg>
      <pc:sldChg chg="delSp modSp add del">
        <pc:chgData name="Jiaxin Mao" userId="acd94b804b1d38e8" providerId="LiveId" clId="{863DEF5A-FFD7-47AA-B405-ADEEBCC00DBD}" dt="2020-12-27T16:12:47.845" v="247" actId="2696"/>
        <pc:sldMkLst>
          <pc:docMk/>
          <pc:sldMk cId="1396980169" sldId="1397"/>
        </pc:sldMkLst>
        <pc:spChg chg="mod">
          <ac:chgData name="Jiaxin Mao" userId="acd94b804b1d38e8" providerId="LiveId" clId="{863DEF5A-FFD7-47AA-B405-ADEEBCC00DBD}" dt="2020-12-27T16:12:22.632" v="246"/>
          <ac:spMkLst>
            <pc:docMk/>
            <pc:sldMk cId="1396980169" sldId="1397"/>
            <ac:spMk id="3" creationId="{1E89D4E2-C359-3B48-AD3B-9E3974FC8605}"/>
          </ac:spMkLst>
        </pc:spChg>
        <pc:picChg chg="del">
          <ac:chgData name="Jiaxin Mao" userId="acd94b804b1d38e8" providerId="LiveId" clId="{863DEF5A-FFD7-47AA-B405-ADEEBCC00DBD}" dt="2020-12-27T16:12:14.517" v="240" actId="478"/>
          <ac:picMkLst>
            <pc:docMk/>
            <pc:sldMk cId="1396980169" sldId="1397"/>
            <ac:picMk id="5" creationId="{67B5B947-CED4-3649-B427-AE87AEE598EC}"/>
          </ac:picMkLst>
        </pc:picChg>
      </pc:sldChg>
      <pc:sldChg chg="add">
        <pc:chgData name="Jiaxin Mao" userId="acd94b804b1d38e8" providerId="LiveId" clId="{863DEF5A-FFD7-47AA-B405-ADEEBCC00DBD}" dt="2020-12-27T16:14:09.986" v="289"/>
        <pc:sldMkLst>
          <pc:docMk/>
          <pc:sldMk cId="1818567487" sldId="1397"/>
        </pc:sldMkLst>
      </pc:sldChg>
      <pc:sldChg chg="delSp modSp add delAnim">
        <pc:chgData name="Jiaxin Mao" userId="acd94b804b1d38e8" providerId="LiveId" clId="{863DEF5A-FFD7-47AA-B405-ADEEBCC00DBD}" dt="2020-12-27T16:15:20.830" v="312" actId="478"/>
        <pc:sldMkLst>
          <pc:docMk/>
          <pc:sldMk cId="342773195" sldId="1398"/>
        </pc:sldMkLst>
        <pc:spChg chg="mod">
          <ac:chgData name="Jiaxin Mao" userId="acd94b804b1d38e8" providerId="LiveId" clId="{863DEF5A-FFD7-47AA-B405-ADEEBCC00DBD}" dt="2020-12-27T16:15:14.823" v="311"/>
          <ac:spMkLst>
            <pc:docMk/>
            <pc:sldMk cId="342773195" sldId="1398"/>
            <ac:spMk id="15" creationId="{00000000-0000-0000-0000-000000000000}"/>
          </ac:spMkLst>
        </pc:spChg>
        <pc:spChg chg="del">
          <ac:chgData name="Jiaxin Mao" userId="acd94b804b1d38e8" providerId="LiveId" clId="{863DEF5A-FFD7-47AA-B405-ADEEBCC00DBD}" dt="2020-12-27T16:15:20.830" v="312" actId="478"/>
          <ac:spMkLst>
            <pc:docMk/>
            <pc:sldMk cId="342773195" sldId="1398"/>
            <ac:spMk id="25" creationId="{00000000-0000-0000-0000-000000000000}"/>
          </ac:spMkLst>
        </pc:spChg>
        <pc:spChg chg="del">
          <ac:chgData name="Jiaxin Mao" userId="acd94b804b1d38e8" providerId="LiveId" clId="{863DEF5A-FFD7-47AA-B405-ADEEBCC00DBD}" dt="2020-12-27T16:15:20.830" v="312" actId="478"/>
          <ac:spMkLst>
            <pc:docMk/>
            <pc:sldMk cId="342773195" sldId="1398"/>
            <ac:spMk id="30"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7CEF48-CBE8-44C6-9088-225B225FF4C5}" type="doc">
      <dgm:prSet loTypeId="urn:microsoft.com/office/officeart/2005/8/layout/process3" loCatId="process" qsTypeId="urn:microsoft.com/office/officeart/2005/8/quickstyle/simple1" qsCatId="simple" csTypeId="urn:microsoft.com/office/officeart/2005/8/colors/colorful4" csCatId="colorful" phldr="1"/>
      <dgm:spPr/>
      <dgm:t>
        <a:bodyPr/>
        <a:lstStyle/>
        <a:p>
          <a:endParaRPr lang="zh-CN" altLang="en-US"/>
        </a:p>
      </dgm:t>
    </dgm:pt>
    <dgm:pt modelId="{616EAD64-BBE6-4DF5-A986-19A5745C8D11}">
      <dgm:prSet phldrT="[文本]" custT="1"/>
      <dgm:spPr/>
      <dgm:t>
        <a:bodyPr/>
        <a:lstStyle/>
        <a:p>
          <a:r>
            <a:rPr lang="zh-CN" altLang="en-US" sz="2000" dirty="0"/>
            <a:t>数据准备</a:t>
          </a:r>
        </a:p>
      </dgm:t>
    </dgm:pt>
    <dgm:pt modelId="{182C2BDC-3628-44D2-9A99-8DD8EB984384}" type="parTrans" cxnId="{45B2DA7B-3714-4691-985F-5EC5F25D0D64}">
      <dgm:prSet/>
      <dgm:spPr/>
      <dgm:t>
        <a:bodyPr/>
        <a:lstStyle/>
        <a:p>
          <a:endParaRPr lang="zh-CN" altLang="en-US" sz="1400"/>
        </a:p>
      </dgm:t>
    </dgm:pt>
    <dgm:pt modelId="{FD4AD32D-2518-436C-B02F-17B14298B984}" type="sibTrans" cxnId="{45B2DA7B-3714-4691-985F-5EC5F25D0D64}">
      <dgm:prSet custT="1"/>
      <dgm:spPr/>
      <dgm:t>
        <a:bodyPr/>
        <a:lstStyle/>
        <a:p>
          <a:endParaRPr lang="zh-CN" altLang="en-US" sz="1600"/>
        </a:p>
      </dgm:t>
    </dgm:pt>
    <dgm:pt modelId="{B793613D-A7E0-4A18-973A-50635D3C7723}">
      <dgm:prSet phldrT="[文本]" custT="1"/>
      <dgm:spPr/>
      <dgm:t>
        <a:bodyPr/>
        <a:lstStyle/>
        <a:p>
          <a:r>
            <a:rPr lang="zh-CN" altLang="en-US" sz="2000" dirty="0"/>
            <a:t>数据标注</a:t>
          </a:r>
        </a:p>
      </dgm:t>
    </dgm:pt>
    <dgm:pt modelId="{2B1BD002-C137-47CA-8597-226749B3F4A3}" type="parTrans" cxnId="{390FD5E6-D431-48C4-A1E5-CDE1B6AE2216}">
      <dgm:prSet/>
      <dgm:spPr/>
      <dgm:t>
        <a:bodyPr/>
        <a:lstStyle/>
        <a:p>
          <a:endParaRPr lang="zh-CN" altLang="en-US" sz="1400"/>
        </a:p>
      </dgm:t>
    </dgm:pt>
    <dgm:pt modelId="{880F02C1-C59A-47B8-AB99-1A00A7D9B04A}" type="sibTrans" cxnId="{390FD5E6-D431-48C4-A1E5-CDE1B6AE2216}">
      <dgm:prSet/>
      <dgm:spPr/>
      <dgm:t>
        <a:bodyPr/>
        <a:lstStyle/>
        <a:p>
          <a:endParaRPr lang="zh-CN" altLang="en-US" sz="1400"/>
        </a:p>
      </dgm:t>
    </dgm:pt>
    <dgm:pt modelId="{7559B232-59F0-45B4-AF5B-19083D751C65}">
      <dgm:prSet phldrT="[文本]" custT="1"/>
      <dgm:spPr/>
      <dgm:t>
        <a:bodyPr/>
        <a:lstStyle/>
        <a:p>
          <a:r>
            <a:rPr lang="zh-CN" altLang="en-US" sz="2000" dirty="0"/>
            <a:t>模型训练</a:t>
          </a:r>
        </a:p>
      </dgm:t>
    </dgm:pt>
    <dgm:pt modelId="{112BD6AA-FF0E-470F-B423-0F013B1FC100}" type="parTrans" cxnId="{B6252F6B-38F0-4D62-9B17-88B09535F718}">
      <dgm:prSet/>
      <dgm:spPr/>
      <dgm:t>
        <a:bodyPr/>
        <a:lstStyle/>
        <a:p>
          <a:endParaRPr lang="zh-CN" altLang="en-US" sz="1400"/>
        </a:p>
      </dgm:t>
    </dgm:pt>
    <dgm:pt modelId="{9159A1ED-A2A0-473B-B752-67A4E5010F21}" type="sibTrans" cxnId="{B6252F6B-38F0-4D62-9B17-88B09535F718}">
      <dgm:prSet custT="1"/>
      <dgm:spPr/>
      <dgm:t>
        <a:bodyPr/>
        <a:lstStyle/>
        <a:p>
          <a:endParaRPr lang="zh-CN" altLang="en-US" sz="1600"/>
        </a:p>
      </dgm:t>
    </dgm:pt>
    <dgm:pt modelId="{6B238590-315E-44B3-A15F-AC182A1FE586}">
      <dgm:prSet phldrT="[文本]" custT="1"/>
      <dgm:spPr/>
      <dgm:t>
        <a:bodyPr/>
        <a:lstStyle/>
        <a:p>
          <a:r>
            <a:rPr lang="zh-CN" altLang="en-US" sz="2000" dirty="0"/>
            <a:t>分类损失函数</a:t>
          </a:r>
        </a:p>
      </dgm:t>
    </dgm:pt>
    <dgm:pt modelId="{09A31C6D-E489-4231-9D39-64C735B0EB27}" type="parTrans" cxnId="{BE0A25B2-517B-435C-9FBD-9247FBC09D99}">
      <dgm:prSet/>
      <dgm:spPr/>
      <dgm:t>
        <a:bodyPr/>
        <a:lstStyle/>
        <a:p>
          <a:endParaRPr lang="zh-CN" altLang="en-US" sz="1400"/>
        </a:p>
      </dgm:t>
    </dgm:pt>
    <dgm:pt modelId="{22BB8A30-E661-45ED-905C-02797D979F34}" type="sibTrans" cxnId="{BE0A25B2-517B-435C-9FBD-9247FBC09D99}">
      <dgm:prSet/>
      <dgm:spPr/>
      <dgm:t>
        <a:bodyPr/>
        <a:lstStyle/>
        <a:p>
          <a:endParaRPr lang="zh-CN" altLang="en-US" sz="1400"/>
        </a:p>
      </dgm:t>
    </dgm:pt>
    <dgm:pt modelId="{2F637D4E-9364-4241-9F11-AE44C21FD668}">
      <dgm:prSet phldrT="[文本]" custT="1"/>
      <dgm:spPr/>
      <dgm:t>
        <a:bodyPr/>
        <a:lstStyle/>
        <a:p>
          <a:r>
            <a:rPr lang="zh-CN" altLang="en-US" sz="2000" dirty="0"/>
            <a:t>模型测试</a:t>
          </a:r>
        </a:p>
      </dgm:t>
    </dgm:pt>
    <dgm:pt modelId="{94CCD5BC-5FAB-40F8-B60B-C0BADD4570A4}" type="parTrans" cxnId="{923311B6-5743-47E9-814B-811B7781E49E}">
      <dgm:prSet/>
      <dgm:spPr/>
      <dgm:t>
        <a:bodyPr/>
        <a:lstStyle/>
        <a:p>
          <a:endParaRPr lang="zh-CN" altLang="en-US" sz="1400"/>
        </a:p>
      </dgm:t>
    </dgm:pt>
    <dgm:pt modelId="{0B488D11-550E-4A14-BE2F-C576D616FB75}" type="sibTrans" cxnId="{923311B6-5743-47E9-814B-811B7781E49E}">
      <dgm:prSet/>
      <dgm:spPr/>
      <dgm:t>
        <a:bodyPr/>
        <a:lstStyle/>
        <a:p>
          <a:endParaRPr lang="zh-CN" altLang="en-US" sz="1400"/>
        </a:p>
      </dgm:t>
    </dgm:pt>
    <dgm:pt modelId="{36435378-6A1F-407B-928F-B36648C693BE}">
      <dgm:prSet phldrT="[文本]" custT="1"/>
      <dgm:spPr/>
      <dgm:t>
        <a:bodyPr/>
        <a:lstStyle/>
        <a:p>
          <a:r>
            <a:rPr lang="zh-CN" altLang="en-US" sz="2000" dirty="0"/>
            <a:t>训练集</a:t>
          </a:r>
          <a:r>
            <a:rPr lang="en-US" altLang="zh-CN" sz="2000" dirty="0"/>
            <a:t>/</a:t>
          </a:r>
          <a:r>
            <a:rPr lang="zh-CN" altLang="en-US" sz="2000" dirty="0"/>
            <a:t>验证集</a:t>
          </a:r>
          <a:r>
            <a:rPr lang="en-US" altLang="zh-CN" sz="2000" dirty="0"/>
            <a:t>/</a:t>
          </a:r>
          <a:r>
            <a:rPr lang="zh-CN" altLang="en-US" sz="2000" dirty="0"/>
            <a:t>测试集分割</a:t>
          </a:r>
        </a:p>
      </dgm:t>
    </dgm:pt>
    <dgm:pt modelId="{15EAC65E-5BF7-4773-9490-94E43B632561}" type="parTrans" cxnId="{F592F2A2-7356-413A-86EB-246AC98ACF72}">
      <dgm:prSet/>
      <dgm:spPr/>
      <dgm:t>
        <a:bodyPr/>
        <a:lstStyle/>
        <a:p>
          <a:endParaRPr lang="zh-CN" altLang="en-US" sz="1400"/>
        </a:p>
      </dgm:t>
    </dgm:pt>
    <dgm:pt modelId="{B458C959-2C7F-44B6-87C1-4FDFC513E52E}" type="sibTrans" cxnId="{F592F2A2-7356-413A-86EB-246AC98ACF72}">
      <dgm:prSet/>
      <dgm:spPr/>
      <dgm:t>
        <a:bodyPr/>
        <a:lstStyle/>
        <a:p>
          <a:endParaRPr lang="zh-CN" altLang="en-US" sz="1400"/>
        </a:p>
      </dgm:t>
    </dgm:pt>
    <dgm:pt modelId="{47E7D0C1-5AB5-4B65-B384-F552C437A502}">
      <dgm:prSet phldrT="[文本]" custT="1"/>
      <dgm:spPr/>
      <dgm:t>
        <a:bodyPr/>
        <a:lstStyle/>
        <a:p>
          <a:r>
            <a:rPr lang="zh-CN" altLang="en-US" sz="2000" dirty="0"/>
            <a:t>损失函数优化和参数调优</a:t>
          </a:r>
        </a:p>
      </dgm:t>
    </dgm:pt>
    <dgm:pt modelId="{5FFFC69B-25DF-491F-938A-E3AD45C3C2EF}" type="parTrans" cxnId="{A713EE01-F638-4CE8-B679-7094D9F0D68C}">
      <dgm:prSet/>
      <dgm:spPr/>
      <dgm:t>
        <a:bodyPr/>
        <a:lstStyle/>
        <a:p>
          <a:endParaRPr lang="zh-CN" altLang="en-US" sz="1400"/>
        </a:p>
      </dgm:t>
    </dgm:pt>
    <dgm:pt modelId="{52F1A3AD-1197-43C2-8A72-028DE43CAE89}" type="sibTrans" cxnId="{A713EE01-F638-4CE8-B679-7094D9F0D68C}">
      <dgm:prSet/>
      <dgm:spPr/>
      <dgm:t>
        <a:bodyPr/>
        <a:lstStyle/>
        <a:p>
          <a:endParaRPr lang="zh-CN" altLang="en-US" sz="1400"/>
        </a:p>
      </dgm:t>
    </dgm:pt>
    <dgm:pt modelId="{B1283C29-6360-472D-818B-B72D3CEDF543}">
      <dgm:prSet phldrT="[文本]" custT="1"/>
      <dgm:spPr/>
      <dgm:t>
        <a:bodyPr/>
        <a:lstStyle/>
        <a:p>
          <a:r>
            <a:rPr lang="zh-CN" altLang="en-US" sz="2000" dirty="0"/>
            <a:t>特征提取</a:t>
          </a:r>
        </a:p>
      </dgm:t>
    </dgm:pt>
    <dgm:pt modelId="{57882CCD-56D6-41F3-88B2-7858E365B896}" type="parTrans" cxnId="{059C417A-39A7-4483-9336-DAD1D4034180}">
      <dgm:prSet/>
      <dgm:spPr/>
      <dgm:t>
        <a:bodyPr/>
        <a:lstStyle/>
        <a:p>
          <a:endParaRPr lang="zh-CN" altLang="en-US"/>
        </a:p>
      </dgm:t>
    </dgm:pt>
    <dgm:pt modelId="{454CFFAD-7183-4FA3-BC7C-024A12E7D7DA}" type="sibTrans" cxnId="{059C417A-39A7-4483-9336-DAD1D4034180}">
      <dgm:prSet/>
      <dgm:spPr/>
      <dgm:t>
        <a:bodyPr/>
        <a:lstStyle/>
        <a:p>
          <a:endParaRPr lang="zh-CN" altLang="en-US"/>
        </a:p>
      </dgm:t>
    </dgm:pt>
    <dgm:pt modelId="{8D1814B3-859E-4368-97B3-89647E58EF4C}">
      <dgm:prSet phldrT="[文本]" custT="1"/>
      <dgm:spPr/>
      <dgm:t>
        <a:bodyPr/>
        <a:lstStyle/>
        <a:p>
          <a:r>
            <a:rPr lang="zh-CN" altLang="en-US" sz="2000" dirty="0"/>
            <a:t>性能评价</a:t>
          </a:r>
        </a:p>
      </dgm:t>
    </dgm:pt>
    <dgm:pt modelId="{1F0F1D0F-95C1-4D3B-B810-00408404832B}" type="parTrans" cxnId="{A5083684-1AF9-42D7-B38E-C914BEBF60A7}">
      <dgm:prSet/>
      <dgm:spPr/>
      <dgm:t>
        <a:bodyPr/>
        <a:lstStyle/>
        <a:p>
          <a:endParaRPr lang="zh-CN" altLang="en-US"/>
        </a:p>
      </dgm:t>
    </dgm:pt>
    <dgm:pt modelId="{1B632848-4FDB-4572-A32C-54C85D22794D}" type="sibTrans" cxnId="{A5083684-1AF9-42D7-B38E-C914BEBF60A7}">
      <dgm:prSet/>
      <dgm:spPr/>
      <dgm:t>
        <a:bodyPr/>
        <a:lstStyle/>
        <a:p>
          <a:endParaRPr lang="zh-CN" altLang="en-US"/>
        </a:p>
      </dgm:t>
    </dgm:pt>
    <dgm:pt modelId="{DFC58F2B-B674-4DA6-B898-8EE225D0E797}" type="pres">
      <dgm:prSet presAssocID="{967CEF48-CBE8-44C6-9088-225B225FF4C5}" presName="linearFlow" presStyleCnt="0">
        <dgm:presLayoutVars>
          <dgm:dir/>
          <dgm:animLvl val="lvl"/>
          <dgm:resizeHandles val="exact"/>
        </dgm:presLayoutVars>
      </dgm:prSet>
      <dgm:spPr/>
    </dgm:pt>
    <dgm:pt modelId="{B6B6F4FF-0207-4536-9C46-A9838EC88092}" type="pres">
      <dgm:prSet presAssocID="{616EAD64-BBE6-4DF5-A986-19A5745C8D11}" presName="composite" presStyleCnt="0"/>
      <dgm:spPr/>
    </dgm:pt>
    <dgm:pt modelId="{414AF6EB-BA81-4E67-A661-EE884E1CC4BD}" type="pres">
      <dgm:prSet presAssocID="{616EAD64-BBE6-4DF5-A986-19A5745C8D11}" presName="parTx" presStyleLbl="node1" presStyleIdx="0" presStyleCnt="3">
        <dgm:presLayoutVars>
          <dgm:chMax val="0"/>
          <dgm:chPref val="0"/>
          <dgm:bulletEnabled val="1"/>
        </dgm:presLayoutVars>
      </dgm:prSet>
      <dgm:spPr/>
    </dgm:pt>
    <dgm:pt modelId="{03709B43-CB67-43C5-91CE-3583233B7989}" type="pres">
      <dgm:prSet presAssocID="{616EAD64-BBE6-4DF5-A986-19A5745C8D11}" presName="parSh" presStyleLbl="node1" presStyleIdx="0" presStyleCnt="3"/>
      <dgm:spPr/>
    </dgm:pt>
    <dgm:pt modelId="{F743D591-E7AD-4726-AA80-F6FF7A670663}" type="pres">
      <dgm:prSet presAssocID="{616EAD64-BBE6-4DF5-A986-19A5745C8D11}" presName="desTx" presStyleLbl="fgAcc1" presStyleIdx="0" presStyleCnt="3" custScaleX="134327">
        <dgm:presLayoutVars>
          <dgm:bulletEnabled val="1"/>
        </dgm:presLayoutVars>
      </dgm:prSet>
      <dgm:spPr/>
    </dgm:pt>
    <dgm:pt modelId="{82EB17CC-6DDB-4F00-97BC-EE03FAC2CAAC}" type="pres">
      <dgm:prSet presAssocID="{FD4AD32D-2518-436C-B02F-17B14298B984}" presName="sibTrans" presStyleLbl="sibTrans2D1" presStyleIdx="0" presStyleCnt="2"/>
      <dgm:spPr/>
    </dgm:pt>
    <dgm:pt modelId="{CC0E3A72-409F-421C-AA1A-01B2C55387B4}" type="pres">
      <dgm:prSet presAssocID="{FD4AD32D-2518-436C-B02F-17B14298B984}" presName="connTx" presStyleLbl="sibTrans2D1" presStyleIdx="0" presStyleCnt="2"/>
      <dgm:spPr/>
    </dgm:pt>
    <dgm:pt modelId="{E7C8FF1E-2CF6-47AA-9302-86A9FD9090D3}" type="pres">
      <dgm:prSet presAssocID="{7559B232-59F0-45B4-AF5B-19083D751C65}" presName="composite" presStyleCnt="0"/>
      <dgm:spPr/>
    </dgm:pt>
    <dgm:pt modelId="{E77D53D2-F1ED-49D7-A3A8-AEF40E1DF4F4}" type="pres">
      <dgm:prSet presAssocID="{7559B232-59F0-45B4-AF5B-19083D751C65}" presName="parTx" presStyleLbl="node1" presStyleIdx="0" presStyleCnt="3">
        <dgm:presLayoutVars>
          <dgm:chMax val="0"/>
          <dgm:chPref val="0"/>
          <dgm:bulletEnabled val="1"/>
        </dgm:presLayoutVars>
      </dgm:prSet>
      <dgm:spPr/>
    </dgm:pt>
    <dgm:pt modelId="{3E04F664-6EC7-4DF8-80D1-A5617936C27E}" type="pres">
      <dgm:prSet presAssocID="{7559B232-59F0-45B4-AF5B-19083D751C65}" presName="parSh" presStyleLbl="node1" presStyleIdx="1" presStyleCnt="3"/>
      <dgm:spPr/>
    </dgm:pt>
    <dgm:pt modelId="{70510A5E-D728-48E9-986F-74C1FE74C36A}" type="pres">
      <dgm:prSet presAssocID="{7559B232-59F0-45B4-AF5B-19083D751C65}" presName="desTx" presStyleLbl="fgAcc1" presStyleIdx="1" presStyleCnt="3" custScaleX="130969">
        <dgm:presLayoutVars>
          <dgm:bulletEnabled val="1"/>
        </dgm:presLayoutVars>
      </dgm:prSet>
      <dgm:spPr/>
    </dgm:pt>
    <dgm:pt modelId="{105AF2B2-C482-489F-999E-426B8D0A76FE}" type="pres">
      <dgm:prSet presAssocID="{9159A1ED-A2A0-473B-B752-67A4E5010F21}" presName="sibTrans" presStyleLbl="sibTrans2D1" presStyleIdx="1" presStyleCnt="2"/>
      <dgm:spPr/>
    </dgm:pt>
    <dgm:pt modelId="{DF2A1DBB-1946-44D8-B1B8-AD01B2617986}" type="pres">
      <dgm:prSet presAssocID="{9159A1ED-A2A0-473B-B752-67A4E5010F21}" presName="connTx" presStyleLbl="sibTrans2D1" presStyleIdx="1" presStyleCnt="2"/>
      <dgm:spPr/>
    </dgm:pt>
    <dgm:pt modelId="{755A74FA-DCCF-4345-8DE4-500D395C08BF}" type="pres">
      <dgm:prSet presAssocID="{2F637D4E-9364-4241-9F11-AE44C21FD668}" presName="composite" presStyleCnt="0"/>
      <dgm:spPr/>
    </dgm:pt>
    <dgm:pt modelId="{A3CB8F9F-B612-4672-BC49-3A21179F28FF}" type="pres">
      <dgm:prSet presAssocID="{2F637D4E-9364-4241-9F11-AE44C21FD668}" presName="parTx" presStyleLbl="node1" presStyleIdx="1" presStyleCnt="3">
        <dgm:presLayoutVars>
          <dgm:chMax val="0"/>
          <dgm:chPref val="0"/>
          <dgm:bulletEnabled val="1"/>
        </dgm:presLayoutVars>
      </dgm:prSet>
      <dgm:spPr/>
    </dgm:pt>
    <dgm:pt modelId="{3C5B47F2-D050-44D9-AE8D-C7FEDA2F671B}" type="pres">
      <dgm:prSet presAssocID="{2F637D4E-9364-4241-9F11-AE44C21FD668}" presName="parSh" presStyleLbl="node1" presStyleIdx="2" presStyleCnt="3"/>
      <dgm:spPr/>
    </dgm:pt>
    <dgm:pt modelId="{E4A03D75-1541-40F2-9C19-C39E02AF573E}" type="pres">
      <dgm:prSet presAssocID="{2F637D4E-9364-4241-9F11-AE44C21FD668}" presName="desTx" presStyleLbl="fgAcc1" presStyleIdx="2" presStyleCnt="3" custScaleX="128635">
        <dgm:presLayoutVars>
          <dgm:bulletEnabled val="1"/>
        </dgm:presLayoutVars>
      </dgm:prSet>
      <dgm:spPr/>
    </dgm:pt>
  </dgm:ptLst>
  <dgm:cxnLst>
    <dgm:cxn modelId="{F9972F01-81F4-41D8-89E2-A7292EA5674C}" type="presOf" srcId="{B1283C29-6360-472D-818B-B72D3CEDF543}" destId="{F743D591-E7AD-4726-AA80-F6FF7A670663}" srcOrd="0" destOrd="2" presId="urn:microsoft.com/office/officeart/2005/8/layout/process3"/>
    <dgm:cxn modelId="{A713EE01-F638-4CE8-B679-7094D9F0D68C}" srcId="{7559B232-59F0-45B4-AF5B-19083D751C65}" destId="{47E7D0C1-5AB5-4B65-B384-F552C437A502}" srcOrd="1" destOrd="0" parTransId="{5FFFC69B-25DF-491F-938A-E3AD45C3C2EF}" sibTransId="{52F1A3AD-1197-43C2-8A72-028DE43CAE89}"/>
    <dgm:cxn modelId="{9087DA16-ABF5-47B9-B900-03CD94A3B551}" type="presOf" srcId="{616EAD64-BBE6-4DF5-A986-19A5745C8D11}" destId="{414AF6EB-BA81-4E67-A661-EE884E1CC4BD}" srcOrd="0" destOrd="0" presId="urn:microsoft.com/office/officeart/2005/8/layout/process3"/>
    <dgm:cxn modelId="{6CA2A52D-A3AE-4FA5-AB0A-ED6443CBFBED}" type="presOf" srcId="{2F637D4E-9364-4241-9F11-AE44C21FD668}" destId="{3C5B47F2-D050-44D9-AE8D-C7FEDA2F671B}" srcOrd="1" destOrd="0" presId="urn:microsoft.com/office/officeart/2005/8/layout/process3"/>
    <dgm:cxn modelId="{3BBC173A-8351-44CC-91FB-C2253C9A7C33}" type="presOf" srcId="{6B238590-315E-44B3-A15F-AC182A1FE586}" destId="{70510A5E-D728-48E9-986F-74C1FE74C36A}" srcOrd="0" destOrd="0" presId="urn:microsoft.com/office/officeart/2005/8/layout/process3"/>
    <dgm:cxn modelId="{960B483D-2C02-41A7-BA0A-DE13115FB4AB}" type="presOf" srcId="{7559B232-59F0-45B4-AF5B-19083D751C65}" destId="{3E04F664-6EC7-4DF8-80D1-A5617936C27E}" srcOrd="1" destOrd="0" presId="urn:microsoft.com/office/officeart/2005/8/layout/process3"/>
    <dgm:cxn modelId="{EB4A5D68-7259-420A-97A7-7309E63B8D45}" type="presOf" srcId="{616EAD64-BBE6-4DF5-A986-19A5745C8D11}" destId="{03709B43-CB67-43C5-91CE-3583233B7989}" srcOrd="1" destOrd="0" presId="urn:microsoft.com/office/officeart/2005/8/layout/process3"/>
    <dgm:cxn modelId="{7BF22A6A-C454-4E16-87E9-27DE48C628C8}" type="presOf" srcId="{967CEF48-CBE8-44C6-9088-225B225FF4C5}" destId="{DFC58F2B-B674-4DA6-B898-8EE225D0E797}" srcOrd="0" destOrd="0" presId="urn:microsoft.com/office/officeart/2005/8/layout/process3"/>
    <dgm:cxn modelId="{B6252F6B-38F0-4D62-9B17-88B09535F718}" srcId="{967CEF48-CBE8-44C6-9088-225B225FF4C5}" destId="{7559B232-59F0-45B4-AF5B-19083D751C65}" srcOrd="1" destOrd="0" parTransId="{112BD6AA-FF0E-470F-B423-0F013B1FC100}" sibTransId="{9159A1ED-A2A0-473B-B752-67A4E5010F21}"/>
    <dgm:cxn modelId="{08DC0174-4E11-4E31-B173-B069FC28A8F2}" type="presOf" srcId="{7559B232-59F0-45B4-AF5B-19083D751C65}" destId="{E77D53D2-F1ED-49D7-A3A8-AEF40E1DF4F4}" srcOrd="0" destOrd="0" presId="urn:microsoft.com/office/officeart/2005/8/layout/process3"/>
    <dgm:cxn modelId="{059C417A-39A7-4483-9336-DAD1D4034180}" srcId="{616EAD64-BBE6-4DF5-A986-19A5745C8D11}" destId="{B1283C29-6360-472D-818B-B72D3CEDF543}" srcOrd="2" destOrd="0" parTransId="{57882CCD-56D6-41F3-88B2-7858E365B896}" sibTransId="{454CFFAD-7183-4FA3-BC7C-024A12E7D7DA}"/>
    <dgm:cxn modelId="{45B2DA7B-3714-4691-985F-5EC5F25D0D64}" srcId="{967CEF48-CBE8-44C6-9088-225B225FF4C5}" destId="{616EAD64-BBE6-4DF5-A986-19A5745C8D11}" srcOrd="0" destOrd="0" parTransId="{182C2BDC-3628-44D2-9A99-8DD8EB984384}" sibTransId="{FD4AD32D-2518-436C-B02F-17B14298B984}"/>
    <dgm:cxn modelId="{3431ED7D-0487-47F1-8D61-8F0F80DB7B9D}" type="presOf" srcId="{FD4AD32D-2518-436C-B02F-17B14298B984}" destId="{82EB17CC-6DDB-4F00-97BC-EE03FAC2CAAC}" srcOrd="0" destOrd="0" presId="urn:microsoft.com/office/officeart/2005/8/layout/process3"/>
    <dgm:cxn modelId="{A5083684-1AF9-42D7-B38E-C914BEBF60A7}" srcId="{2F637D4E-9364-4241-9F11-AE44C21FD668}" destId="{8D1814B3-859E-4368-97B3-89647E58EF4C}" srcOrd="0" destOrd="0" parTransId="{1F0F1D0F-95C1-4D3B-B810-00408404832B}" sibTransId="{1B632848-4FDB-4572-A32C-54C85D22794D}"/>
    <dgm:cxn modelId="{2A6F3D8B-9BD1-41E5-A67B-15943D5ED9EC}" type="presOf" srcId="{9159A1ED-A2A0-473B-B752-67A4E5010F21}" destId="{105AF2B2-C482-489F-999E-426B8D0A76FE}" srcOrd="0" destOrd="0" presId="urn:microsoft.com/office/officeart/2005/8/layout/process3"/>
    <dgm:cxn modelId="{D6E09490-4A69-429C-BEF1-127D5A637F31}" type="presOf" srcId="{B793613D-A7E0-4A18-973A-50635D3C7723}" destId="{F743D591-E7AD-4726-AA80-F6FF7A670663}" srcOrd="0" destOrd="0" presId="urn:microsoft.com/office/officeart/2005/8/layout/process3"/>
    <dgm:cxn modelId="{F592F2A2-7356-413A-86EB-246AC98ACF72}" srcId="{616EAD64-BBE6-4DF5-A986-19A5745C8D11}" destId="{36435378-6A1F-407B-928F-B36648C693BE}" srcOrd="1" destOrd="0" parTransId="{15EAC65E-5BF7-4773-9490-94E43B632561}" sibTransId="{B458C959-2C7F-44B6-87C1-4FDFC513E52E}"/>
    <dgm:cxn modelId="{BE0A25B2-517B-435C-9FBD-9247FBC09D99}" srcId="{7559B232-59F0-45B4-AF5B-19083D751C65}" destId="{6B238590-315E-44B3-A15F-AC182A1FE586}" srcOrd="0" destOrd="0" parTransId="{09A31C6D-E489-4231-9D39-64C735B0EB27}" sibTransId="{22BB8A30-E661-45ED-905C-02797D979F34}"/>
    <dgm:cxn modelId="{923311B6-5743-47E9-814B-811B7781E49E}" srcId="{967CEF48-CBE8-44C6-9088-225B225FF4C5}" destId="{2F637D4E-9364-4241-9F11-AE44C21FD668}" srcOrd="2" destOrd="0" parTransId="{94CCD5BC-5FAB-40F8-B60B-C0BADD4570A4}" sibTransId="{0B488D11-550E-4A14-BE2F-C576D616FB75}"/>
    <dgm:cxn modelId="{3766F9B7-913A-424C-A0F5-2E3A754E86D7}" type="presOf" srcId="{9159A1ED-A2A0-473B-B752-67A4E5010F21}" destId="{DF2A1DBB-1946-44D8-B1B8-AD01B2617986}" srcOrd="1" destOrd="0" presId="urn:microsoft.com/office/officeart/2005/8/layout/process3"/>
    <dgm:cxn modelId="{029F0EBB-03D0-40F5-B33D-34941ED26AEC}" type="presOf" srcId="{2F637D4E-9364-4241-9F11-AE44C21FD668}" destId="{A3CB8F9F-B612-4672-BC49-3A21179F28FF}" srcOrd="0" destOrd="0" presId="urn:microsoft.com/office/officeart/2005/8/layout/process3"/>
    <dgm:cxn modelId="{A61516C8-37C4-47A7-8351-EDAA8A8A9EA7}" type="presOf" srcId="{FD4AD32D-2518-436C-B02F-17B14298B984}" destId="{CC0E3A72-409F-421C-AA1A-01B2C55387B4}" srcOrd="1" destOrd="0" presId="urn:microsoft.com/office/officeart/2005/8/layout/process3"/>
    <dgm:cxn modelId="{159785DD-E82C-4D69-92FC-946CD20EAA75}" type="presOf" srcId="{8D1814B3-859E-4368-97B3-89647E58EF4C}" destId="{E4A03D75-1541-40F2-9C19-C39E02AF573E}" srcOrd="0" destOrd="0" presId="urn:microsoft.com/office/officeart/2005/8/layout/process3"/>
    <dgm:cxn modelId="{38FDF2E2-CA49-4AC6-8ADB-FBA09E7F2990}" type="presOf" srcId="{36435378-6A1F-407B-928F-B36648C693BE}" destId="{F743D591-E7AD-4726-AA80-F6FF7A670663}" srcOrd="0" destOrd="1" presId="urn:microsoft.com/office/officeart/2005/8/layout/process3"/>
    <dgm:cxn modelId="{390FD5E6-D431-48C4-A1E5-CDE1B6AE2216}" srcId="{616EAD64-BBE6-4DF5-A986-19A5745C8D11}" destId="{B793613D-A7E0-4A18-973A-50635D3C7723}" srcOrd="0" destOrd="0" parTransId="{2B1BD002-C137-47CA-8597-226749B3F4A3}" sibTransId="{880F02C1-C59A-47B8-AB99-1A00A7D9B04A}"/>
    <dgm:cxn modelId="{A8203BFD-5E43-41EE-81ED-C63DF1B9AD4C}" type="presOf" srcId="{47E7D0C1-5AB5-4B65-B384-F552C437A502}" destId="{70510A5E-D728-48E9-986F-74C1FE74C36A}" srcOrd="0" destOrd="1" presId="urn:microsoft.com/office/officeart/2005/8/layout/process3"/>
    <dgm:cxn modelId="{4FC4C827-FAB0-4CCC-A2BA-E481F6F6545D}" type="presParOf" srcId="{DFC58F2B-B674-4DA6-B898-8EE225D0E797}" destId="{B6B6F4FF-0207-4536-9C46-A9838EC88092}" srcOrd="0" destOrd="0" presId="urn:microsoft.com/office/officeart/2005/8/layout/process3"/>
    <dgm:cxn modelId="{7E306BD9-E783-4E05-B370-6ED59ABF6572}" type="presParOf" srcId="{B6B6F4FF-0207-4536-9C46-A9838EC88092}" destId="{414AF6EB-BA81-4E67-A661-EE884E1CC4BD}" srcOrd="0" destOrd="0" presId="urn:microsoft.com/office/officeart/2005/8/layout/process3"/>
    <dgm:cxn modelId="{ECE30646-E186-4AD5-BF1F-ED7E5D16C3C2}" type="presParOf" srcId="{B6B6F4FF-0207-4536-9C46-A9838EC88092}" destId="{03709B43-CB67-43C5-91CE-3583233B7989}" srcOrd="1" destOrd="0" presId="urn:microsoft.com/office/officeart/2005/8/layout/process3"/>
    <dgm:cxn modelId="{87048E70-10B5-448F-A182-10C6895CF475}" type="presParOf" srcId="{B6B6F4FF-0207-4536-9C46-A9838EC88092}" destId="{F743D591-E7AD-4726-AA80-F6FF7A670663}" srcOrd="2" destOrd="0" presId="urn:microsoft.com/office/officeart/2005/8/layout/process3"/>
    <dgm:cxn modelId="{CAD16877-3F37-43D7-9B3E-03319B798B20}" type="presParOf" srcId="{DFC58F2B-B674-4DA6-B898-8EE225D0E797}" destId="{82EB17CC-6DDB-4F00-97BC-EE03FAC2CAAC}" srcOrd="1" destOrd="0" presId="urn:microsoft.com/office/officeart/2005/8/layout/process3"/>
    <dgm:cxn modelId="{BC2C9636-57C3-4D16-BBD8-522BA8D88188}" type="presParOf" srcId="{82EB17CC-6DDB-4F00-97BC-EE03FAC2CAAC}" destId="{CC0E3A72-409F-421C-AA1A-01B2C55387B4}" srcOrd="0" destOrd="0" presId="urn:microsoft.com/office/officeart/2005/8/layout/process3"/>
    <dgm:cxn modelId="{09A1F4CE-9210-4E63-A163-58918DF6D95E}" type="presParOf" srcId="{DFC58F2B-B674-4DA6-B898-8EE225D0E797}" destId="{E7C8FF1E-2CF6-47AA-9302-86A9FD9090D3}" srcOrd="2" destOrd="0" presId="urn:microsoft.com/office/officeart/2005/8/layout/process3"/>
    <dgm:cxn modelId="{2B5C9703-B26C-45F9-ABEB-2900B08E9D55}" type="presParOf" srcId="{E7C8FF1E-2CF6-47AA-9302-86A9FD9090D3}" destId="{E77D53D2-F1ED-49D7-A3A8-AEF40E1DF4F4}" srcOrd="0" destOrd="0" presId="urn:microsoft.com/office/officeart/2005/8/layout/process3"/>
    <dgm:cxn modelId="{2F5DED69-3CB0-4696-AA4E-B91BE6610C50}" type="presParOf" srcId="{E7C8FF1E-2CF6-47AA-9302-86A9FD9090D3}" destId="{3E04F664-6EC7-4DF8-80D1-A5617936C27E}" srcOrd="1" destOrd="0" presId="urn:microsoft.com/office/officeart/2005/8/layout/process3"/>
    <dgm:cxn modelId="{811F8A7B-75C5-4BFD-9C1B-B8577F1C2D21}" type="presParOf" srcId="{E7C8FF1E-2CF6-47AA-9302-86A9FD9090D3}" destId="{70510A5E-D728-48E9-986F-74C1FE74C36A}" srcOrd="2" destOrd="0" presId="urn:microsoft.com/office/officeart/2005/8/layout/process3"/>
    <dgm:cxn modelId="{416FBEC0-AC48-4DF5-9275-8B39DB220355}" type="presParOf" srcId="{DFC58F2B-B674-4DA6-B898-8EE225D0E797}" destId="{105AF2B2-C482-489F-999E-426B8D0A76FE}" srcOrd="3" destOrd="0" presId="urn:microsoft.com/office/officeart/2005/8/layout/process3"/>
    <dgm:cxn modelId="{7F61C793-E984-4FCC-A566-CF412F1C47D8}" type="presParOf" srcId="{105AF2B2-C482-489F-999E-426B8D0A76FE}" destId="{DF2A1DBB-1946-44D8-B1B8-AD01B2617986}" srcOrd="0" destOrd="0" presId="urn:microsoft.com/office/officeart/2005/8/layout/process3"/>
    <dgm:cxn modelId="{E473268D-74A9-434B-AA9A-A9E685965534}" type="presParOf" srcId="{DFC58F2B-B674-4DA6-B898-8EE225D0E797}" destId="{755A74FA-DCCF-4345-8DE4-500D395C08BF}" srcOrd="4" destOrd="0" presId="urn:microsoft.com/office/officeart/2005/8/layout/process3"/>
    <dgm:cxn modelId="{424D853F-E6D2-40E7-AFC2-6E6CF133FC39}" type="presParOf" srcId="{755A74FA-DCCF-4345-8DE4-500D395C08BF}" destId="{A3CB8F9F-B612-4672-BC49-3A21179F28FF}" srcOrd="0" destOrd="0" presId="urn:microsoft.com/office/officeart/2005/8/layout/process3"/>
    <dgm:cxn modelId="{88FC3D54-84AA-49E2-A50B-4F71B51A2A63}" type="presParOf" srcId="{755A74FA-DCCF-4345-8DE4-500D395C08BF}" destId="{3C5B47F2-D050-44D9-AE8D-C7FEDA2F671B}" srcOrd="1" destOrd="0" presId="urn:microsoft.com/office/officeart/2005/8/layout/process3"/>
    <dgm:cxn modelId="{AC5E27D5-D8C4-4FCD-85CF-74180BB133C5}" type="presParOf" srcId="{755A74FA-DCCF-4345-8DE4-500D395C08BF}" destId="{E4A03D75-1541-40F2-9C19-C39E02AF573E}"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09B43-CB67-43C5-91CE-3583233B7989}">
      <dsp:nvSpPr>
        <dsp:cNvPr id="0" name=""/>
        <dsp:cNvSpPr/>
      </dsp:nvSpPr>
      <dsp:spPr>
        <a:xfrm>
          <a:off x="3146" y="2477"/>
          <a:ext cx="1711786" cy="785323"/>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zh-CN" altLang="en-US" sz="2000" kern="1200" dirty="0"/>
            <a:t>数据准备</a:t>
          </a:r>
        </a:p>
      </dsp:txBody>
      <dsp:txXfrm>
        <a:off x="3146" y="2477"/>
        <a:ext cx="1711786" cy="523549"/>
      </dsp:txXfrm>
    </dsp:sp>
    <dsp:sp modelId="{F743D591-E7AD-4726-AA80-F6FF7A670663}">
      <dsp:nvSpPr>
        <dsp:cNvPr id="0" name=""/>
        <dsp:cNvSpPr/>
      </dsp:nvSpPr>
      <dsp:spPr>
        <a:xfrm>
          <a:off x="59950" y="526027"/>
          <a:ext cx="2299391" cy="2268000"/>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a:t>数据标注</a:t>
          </a:r>
        </a:p>
        <a:p>
          <a:pPr marL="228600" lvl="1" indent="-228600" algn="l" defTabSz="889000">
            <a:lnSpc>
              <a:spcPct val="90000"/>
            </a:lnSpc>
            <a:spcBef>
              <a:spcPct val="0"/>
            </a:spcBef>
            <a:spcAft>
              <a:spcPct val="15000"/>
            </a:spcAft>
            <a:buChar char="•"/>
          </a:pPr>
          <a:r>
            <a:rPr lang="zh-CN" altLang="en-US" sz="2000" kern="1200" dirty="0"/>
            <a:t>训练集</a:t>
          </a:r>
          <a:r>
            <a:rPr lang="en-US" altLang="zh-CN" sz="2000" kern="1200" dirty="0"/>
            <a:t>/</a:t>
          </a:r>
          <a:r>
            <a:rPr lang="zh-CN" altLang="en-US" sz="2000" kern="1200" dirty="0"/>
            <a:t>验证集</a:t>
          </a:r>
          <a:r>
            <a:rPr lang="en-US" altLang="zh-CN" sz="2000" kern="1200" dirty="0"/>
            <a:t>/</a:t>
          </a:r>
          <a:r>
            <a:rPr lang="zh-CN" altLang="en-US" sz="2000" kern="1200" dirty="0"/>
            <a:t>测试集分割</a:t>
          </a:r>
        </a:p>
        <a:p>
          <a:pPr marL="228600" lvl="1" indent="-228600" algn="l" defTabSz="889000">
            <a:lnSpc>
              <a:spcPct val="90000"/>
            </a:lnSpc>
            <a:spcBef>
              <a:spcPct val="0"/>
            </a:spcBef>
            <a:spcAft>
              <a:spcPct val="15000"/>
            </a:spcAft>
            <a:buChar char="•"/>
          </a:pPr>
          <a:r>
            <a:rPr lang="zh-CN" altLang="en-US" sz="2000" kern="1200" dirty="0"/>
            <a:t>特征提取</a:t>
          </a:r>
        </a:p>
      </dsp:txBody>
      <dsp:txXfrm>
        <a:off x="126377" y="592454"/>
        <a:ext cx="2166537" cy="2135146"/>
      </dsp:txXfrm>
    </dsp:sp>
    <dsp:sp modelId="{82EB17CC-6DDB-4F00-97BC-EE03FAC2CAAC}">
      <dsp:nvSpPr>
        <dsp:cNvPr id="0" name=""/>
        <dsp:cNvSpPr/>
      </dsp:nvSpPr>
      <dsp:spPr>
        <a:xfrm>
          <a:off x="2047884" y="51159"/>
          <a:ext cx="705856" cy="426185"/>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a:off x="2047884" y="136396"/>
        <a:ext cx="578001" cy="255711"/>
      </dsp:txXfrm>
    </dsp:sp>
    <dsp:sp modelId="{3E04F664-6EC7-4DF8-80D1-A5617936C27E}">
      <dsp:nvSpPr>
        <dsp:cNvPr id="0" name=""/>
        <dsp:cNvSpPr/>
      </dsp:nvSpPr>
      <dsp:spPr>
        <a:xfrm>
          <a:off x="3046737" y="2477"/>
          <a:ext cx="1711786" cy="785323"/>
        </a:xfrm>
        <a:prstGeom prst="roundRect">
          <a:avLst>
            <a:gd name="adj" fmla="val 10000"/>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zh-CN" altLang="en-US" sz="2000" kern="1200" dirty="0"/>
            <a:t>模型训练</a:t>
          </a:r>
        </a:p>
      </dsp:txBody>
      <dsp:txXfrm>
        <a:off x="3046737" y="2477"/>
        <a:ext cx="1711786" cy="523549"/>
      </dsp:txXfrm>
    </dsp:sp>
    <dsp:sp modelId="{70510A5E-D728-48E9-986F-74C1FE74C36A}">
      <dsp:nvSpPr>
        <dsp:cNvPr id="0" name=""/>
        <dsp:cNvSpPr/>
      </dsp:nvSpPr>
      <dsp:spPr>
        <a:xfrm>
          <a:off x="3132283" y="526027"/>
          <a:ext cx="2241909" cy="2268000"/>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2232385"/>
              <a:satOff val="13449"/>
              <a:lumOff val="107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a:t>分类损失函数</a:t>
          </a:r>
        </a:p>
        <a:p>
          <a:pPr marL="228600" lvl="1" indent="-228600" algn="l" defTabSz="889000">
            <a:lnSpc>
              <a:spcPct val="90000"/>
            </a:lnSpc>
            <a:spcBef>
              <a:spcPct val="0"/>
            </a:spcBef>
            <a:spcAft>
              <a:spcPct val="15000"/>
            </a:spcAft>
            <a:buChar char="•"/>
          </a:pPr>
          <a:r>
            <a:rPr lang="zh-CN" altLang="en-US" sz="2000" kern="1200" dirty="0"/>
            <a:t>损失函数优化和参数调优</a:t>
          </a:r>
        </a:p>
      </dsp:txBody>
      <dsp:txXfrm>
        <a:off x="3197946" y="591690"/>
        <a:ext cx="2110583" cy="2136674"/>
      </dsp:txXfrm>
    </dsp:sp>
    <dsp:sp modelId="{105AF2B2-C482-489F-999E-426B8D0A76FE}">
      <dsp:nvSpPr>
        <dsp:cNvPr id="0" name=""/>
        <dsp:cNvSpPr/>
      </dsp:nvSpPr>
      <dsp:spPr>
        <a:xfrm>
          <a:off x="5084290" y="51159"/>
          <a:ext cx="690623" cy="426185"/>
        </a:xfrm>
        <a:prstGeom prst="rightArrow">
          <a:avLst>
            <a:gd name="adj1" fmla="val 60000"/>
            <a:gd name="adj2" fmla="val 50000"/>
          </a:avLst>
        </a:prstGeom>
        <a:solidFill>
          <a:schemeClr val="accent4">
            <a:hueOff val="-4464770"/>
            <a:satOff val="26899"/>
            <a:lumOff val="215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a:off x="5084290" y="136396"/>
        <a:ext cx="562768" cy="255711"/>
      </dsp:txXfrm>
    </dsp:sp>
    <dsp:sp modelId="{3C5B47F2-D050-44D9-AE8D-C7FEDA2F671B}">
      <dsp:nvSpPr>
        <dsp:cNvPr id="0" name=""/>
        <dsp:cNvSpPr/>
      </dsp:nvSpPr>
      <dsp:spPr>
        <a:xfrm>
          <a:off x="6061588" y="2477"/>
          <a:ext cx="1711786" cy="785323"/>
        </a:xfrm>
        <a:prstGeom prst="roundRect">
          <a:avLst>
            <a:gd name="adj" fmla="val 10000"/>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zh-CN" altLang="en-US" sz="2000" kern="1200" dirty="0"/>
            <a:t>模型测试</a:t>
          </a:r>
        </a:p>
      </dsp:txBody>
      <dsp:txXfrm>
        <a:off x="6061588" y="2477"/>
        <a:ext cx="1711786" cy="523549"/>
      </dsp:txXfrm>
    </dsp:sp>
    <dsp:sp modelId="{E4A03D75-1541-40F2-9C19-C39E02AF573E}">
      <dsp:nvSpPr>
        <dsp:cNvPr id="0" name=""/>
        <dsp:cNvSpPr/>
      </dsp:nvSpPr>
      <dsp:spPr>
        <a:xfrm>
          <a:off x="6167110" y="526027"/>
          <a:ext cx="2201956" cy="2268000"/>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a:t>性能评价</a:t>
          </a:r>
        </a:p>
      </dsp:txBody>
      <dsp:txXfrm>
        <a:off x="6231603" y="590520"/>
        <a:ext cx="2072970" cy="2139014"/>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37FD7A-F41B-4FED-8E35-F78DB9F4D037}" type="datetimeFigureOut">
              <a:rPr lang="zh-CN" altLang="en-US" smtClean="0"/>
              <a:t>2021/5/12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537CBA-0E44-4282-A4F0-C3BCC1A4C2D1}" type="slidenum">
              <a:rPr lang="zh-CN" altLang="en-US" smtClean="0"/>
              <a:t>‹#›</a:t>
            </a:fld>
            <a:endParaRPr lang="zh-CN" altLang="en-US"/>
          </a:p>
        </p:txBody>
      </p:sp>
    </p:spTree>
    <p:extLst>
      <p:ext uri="{BB962C8B-B14F-4D97-AF65-F5344CB8AC3E}">
        <p14:creationId xmlns:p14="http://schemas.microsoft.com/office/powerpoint/2010/main" val="1365836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1</a:t>
            </a:fld>
            <a:endParaRPr lang="en-US" altLang="zh-CN"/>
          </a:p>
        </p:txBody>
      </p:sp>
    </p:spTree>
    <p:extLst>
      <p:ext uri="{BB962C8B-B14F-4D97-AF65-F5344CB8AC3E}">
        <p14:creationId xmlns:p14="http://schemas.microsoft.com/office/powerpoint/2010/main" val="1062202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A8537CBA-0E44-4282-A4F0-C3BCC1A4C2D1}" type="slidenum">
              <a:rPr lang="zh-CN" altLang="en-US" smtClean="0"/>
              <a:t>16</a:t>
            </a:fld>
            <a:endParaRPr lang="zh-CN" altLang="en-US"/>
          </a:p>
        </p:txBody>
      </p:sp>
    </p:spTree>
    <p:extLst>
      <p:ext uri="{BB962C8B-B14F-4D97-AF65-F5344CB8AC3E}">
        <p14:creationId xmlns:p14="http://schemas.microsoft.com/office/powerpoint/2010/main" val="4093486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A8537CBA-0E44-4282-A4F0-C3BCC1A4C2D1}" type="slidenum">
              <a:rPr lang="zh-CN" altLang="en-US" smtClean="0"/>
              <a:t>17</a:t>
            </a:fld>
            <a:endParaRPr lang="zh-CN" altLang="en-US"/>
          </a:p>
        </p:txBody>
      </p:sp>
    </p:spTree>
    <p:extLst>
      <p:ext uri="{BB962C8B-B14F-4D97-AF65-F5344CB8AC3E}">
        <p14:creationId xmlns:p14="http://schemas.microsoft.com/office/powerpoint/2010/main" val="1954871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A8537CBA-0E44-4282-A4F0-C3BCC1A4C2D1}" type="slidenum">
              <a:rPr lang="zh-CN" altLang="en-US" smtClean="0"/>
              <a:t>18</a:t>
            </a:fld>
            <a:endParaRPr lang="zh-CN" altLang="en-US"/>
          </a:p>
        </p:txBody>
      </p:sp>
    </p:spTree>
    <p:extLst>
      <p:ext uri="{BB962C8B-B14F-4D97-AF65-F5344CB8AC3E}">
        <p14:creationId xmlns:p14="http://schemas.microsoft.com/office/powerpoint/2010/main" val="516939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A8537CBA-0E44-4282-A4F0-C3BCC1A4C2D1}" type="slidenum">
              <a:rPr lang="zh-CN" altLang="en-US" smtClean="0"/>
              <a:t>19</a:t>
            </a:fld>
            <a:endParaRPr lang="zh-CN" altLang="en-US"/>
          </a:p>
        </p:txBody>
      </p:sp>
    </p:spTree>
    <p:extLst>
      <p:ext uri="{BB962C8B-B14F-4D97-AF65-F5344CB8AC3E}">
        <p14:creationId xmlns:p14="http://schemas.microsoft.com/office/powerpoint/2010/main" val="29257941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A8537CBA-0E44-4282-A4F0-C3BCC1A4C2D1}" type="slidenum">
              <a:rPr lang="zh-CN" altLang="en-US" smtClean="0"/>
              <a:t>27</a:t>
            </a:fld>
            <a:endParaRPr lang="zh-CN" altLang="en-US"/>
          </a:p>
        </p:txBody>
      </p:sp>
    </p:spTree>
    <p:extLst>
      <p:ext uri="{BB962C8B-B14F-4D97-AF65-F5344CB8AC3E}">
        <p14:creationId xmlns:p14="http://schemas.microsoft.com/office/powerpoint/2010/main" val="1666237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A8537CBA-0E44-4282-A4F0-C3BCC1A4C2D1}" type="slidenum">
              <a:rPr lang="zh-CN" altLang="en-US" smtClean="0"/>
              <a:t>38</a:t>
            </a:fld>
            <a:endParaRPr lang="zh-CN" altLang="en-US"/>
          </a:p>
        </p:txBody>
      </p:sp>
    </p:spTree>
    <p:extLst>
      <p:ext uri="{BB962C8B-B14F-4D97-AF65-F5344CB8AC3E}">
        <p14:creationId xmlns:p14="http://schemas.microsoft.com/office/powerpoint/2010/main" val="6993628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46</a:t>
            </a:fld>
            <a:endParaRPr lang="zh-CN" altLang="en-US" dirty="0"/>
          </a:p>
        </p:txBody>
      </p:sp>
    </p:spTree>
    <p:extLst>
      <p:ext uri="{BB962C8B-B14F-4D97-AF65-F5344CB8AC3E}">
        <p14:creationId xmlns:p14="http://schemas.microsoft.com/office/powerpoint/2010/main" val="38498657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A8537CBA-0E44-4282-A4F0-C3BCC1A4C2D1}" type="slidenum">
              <a:rPr lang="zh-CN" altLang="en-US" smtClean="0"/>
              <a:t>50</a:t>
            </a:fld>
            <a:endParaRPr lang="zh-CN" altLang="en-US"/>
          </a:p>
        </p:txBody>
      </p:sp>
    </p:spTree>
    <p:extLst>
      <p:ext uri="{BB962C8B-B14F-4D97-AF65-F5344CB8AC3E}">
        <p14:creationId xmlns:p14="http://schemas.microsoft.com/office/powerpoint/2010/main" val="37567552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A8537CBA-0E44-4282-A4F0-C3BCC1A4C2D1}" type="slidenum">
              <a:rPr lang="zh-CN" altLang="en-US" smtClean="0"/>
              <a:t>51</a:t>
            </a:fld>
            <a:endParaRPr lang="zh-CN" altLang="en-US"/>
          </a:p>
        </p:txBody>
      </p:sp>
    </p:spTree>
    <p:extLst>
      <p:ext uri="{BB962C8B-B14F-4D97-AF65-F5344CB8AC3E}">
        <p14:creationId xmlns:p14="http://schemas.microsoft.com/office/powerpoint/2010/main" val="25283810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接下来我们将简要介绍一下word</a:t>
            </a:r>
            <a:r>
              <a:rPr lang="en-US" altLang="zh-CN" dirty="0"/>
              <a:t>2vec</a:t>
            </a:r>
            <a:r>
              <a:rPr lang="zh-CN" altLang="en-US" dirty="0"/>
              <a:t>的原理</a:t>
            </a:r>
            <a:endParaRPr lang="en-CN" dirty="0"/>
          </a:p>
        </p:txBody>
      </p:sp>
      <p:sp>
        <p:nvSpPr>
          <p:cNvPr id="4" name="Slide Number Placeholder 3"/>
          <p:cNvSpPr>
            <a:spLocks noGrp="1"/>
          </p:cNvSpPr>
          <p:nvPr>
            <p:ph type="sldNum" sz="quarter" idx="5"/>
          </p:nvPr>
        </p:nvSpPr>
        <p:spPr/>
        <p:txBody>
          <a:bodyPr/>
          <a:lstStyle/>
          <a:p>
            <a:fld id="{A8537CBA-0E44-4282-A4F0-C3BCC1A4C2D1}" type="slidenum">
              <a:rPr lang="zh-CN" altLang="en-US" smtClean="0"/>
              <a:t>52</a:t>
            </a:fld>
            <a:endParaRPr lang="zh-CN" altLang="en-US"/>
          </a:p>
        </p:txBody>
      </p:sp>
    </p:spTree>
    <p:extLst>
      <p:ext uri="{BB962C8B-B14F-4D97-AF65-F5344CB8AC3E}">
        <p14:creationId xmlns:p14="http://schemas.microsoft.com/office/powerpoint/2010/main" val="3491578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a:t>
            </a:fld>
            <a:endParaRPr lang="zh-CN" altLang="en-US" dirty="0"/>
          </a:p>
        </p:txBody>
      </p:sp>
    </p:spTree>
    <p:extLst>
      <p:ext uri="{BB962C8B-B14F-4D97-AF65-F5344CB8AC3E}">
        <p14:creationId xmlns:p14="http://schemas.microsoft.com/office/powerpoint/2010/main" val="2928526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A8537CBA-0E44-4282-A4F0-C3BCC1A4C2D1}" type="slidenum">
              <a:rPr lang="zh-CN" altLang="en-US" smtClean="0"/>
              <a:t>54</a:t>
            </a:fld>
            <a:endParaRPr lang="zh-CN" altLang="en-US"/>
          </a:p>
        </p:txBody>
      </p:sp>
    </p:spTree>
    <p:extLst>
      <p:ext uri="{BB962C8B-B14F-4D97-AF65-F5344CB8AC3E}">
        <p14:creationId xmlns:p14="http://schemas.microsoft.com/office/powerpoint/2010/main" val="30608974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A8537CBA-0E44-4282-A4F0-C3BCC1A4C2D1}" type="slidenum">
              <a:rPr lang="zh-CN" altLang="en-US" smtClean="0"/>
              <a:t>55</a:t>
            </a:fld>
            <a:endParaRPr lang="zh-CN" altLang="en-US"/>
          </a:p>
        </p:txBody>
      </p:sp>
    </p:spTree>
    <p:extLst>
      <p:ext uri="{BB962C8B-B14F-4D97-AF65-F5344CB8AC3E}">
        <p14:creationId xmlns:p14="http://schemas.microsoft.com/office/powerpoint/2010/main" val="28466400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A8537CBA-0E44-4282-A4F0-C3BCC1A4C2D1}" type="slidenum">
              <a:rPr lang="zh-CN" altLang="en-US" smtClean="0"/>
              <a:t>58</a:t>
            </a:fld>
            <a:endParaRPr lang="zh-CN" altLang="en-US"/>
          </a:p>
        </p:txBody>
      </p:sp>
    </p:spTree>
    <p:extLst>
      <p:ext uri="{BB962C8B-B14F-4D97-AF65-F5344CB8AC3E}">
        <p14:creationId xmlns:p14="http://schemas.microsoft.com/office/powerpoint/2010/main" val="2546628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其实在上节课语言模型的部分</a:t>
            </a:r>
            <a:r>
              <a:rPr lang="zh-CN" altLang="en-US" dirty="0"/>
              <a:t>，我们已经</a:t>
            </a:r>
            <a:endParaRPr lang="en-CN" dirty="0"/>
          </a:p>
        </p:txBody>
      </p:sp>
      <p:sp>
        <p:nvSpPr>
          <p:cNvPr id="4" name="Slide Number Placeholder 3"/>
          <p:cNvSpPr>
            <a:spLocks noGrp="1"/>
          </p:cNvSpPr>
          <p:nvPr>
            <p:ph type="sldNum" sz="quarter" idx="5"/>
          </p:nvPr>
        </p:nvSpPr>
        <p:spPr/>
        <p:txBody>
          <a:bodyPr/>
          <a:lstStyle/>
          <a:p>
            <a:fld id="{A8537CBA-0E44-4282-A4F0-C3BCC1A4C2D1}" type="slidenum">
              <a:rPr lang="zh-CN" altLang="en-US" smtClean="0"/>
              <a:t>5</a:t>
            </a:fld>
            <a:endParaRPr lang="zh-CN" altLang="en-US"/>
          </a:p>
        </p:txBody>
      </p:sp>
    </p:spTree>
    <p:extLst>
      <p:ext uri="{BB962C8B-B14F-4D97-AF65-F5344CB8AC3E}">
        <p14:creationId xmlns:p14="http://schemas.microsoft.com/office/powerpoint/2010/main" val="23315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A8537CBA-0E44-4282-A4F0-C3BCC1A4C2D1}" type="slidenum">
              <a:rPr lang="zh-CN" altLang="en-US" smtClean="0"/>
              <a:t>6</a:t>
            </a:fld>
            <a:endParaRPr lang="zh-CN" altLang="en-US"/>
          </a:p>
        </p:txBody>
      </p:sp>
    </p:spTree>
    <p:extLst>
      <p:ext uri="{BB962C8B-B14F-4D97-AF65-F5344CB8AC3E}">
        <p14:creationId xmlns:p14="http://schemas.microsoft.com/office/powerpoint/2010/main" val="1469557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改成矩阵</a:t>
            </a:r>
          </a:p>
        </p:txBody>
      </p:sp>
      <p:sp>
        <p:nvSpPr>
          <p:cNvPr id="4" name="Slide Number Placeholder 3"/>
          <p:cNvSpPr>
            <a:spLocks noGrp="1"/>
          </p:cNvSpPr>
          <p:nvPr>
            <p:ph type="sldNum" sz="quarter" idx="5"/>
          </p:nvPr>
        </p:nvSpPr>
        <p:spPr/>
        <p:txBody>
          <a:bodyPr/>
          <a:lstStyle/>
          <a:p>
            <a:fld id="{A8537CBA-0E44-4282-A4F0-C3BCC1A4C2D1}" type="slidenum">
              <a:rPr lang="zh-CN" altLang="en-US" smtClean="0"/>
              <a:t>7</a:t>
            </a:fld>
            <a:endParaRPr lang="zh-CN" altLang="en-US"/>
          </a:p>
        </p:txBody>
      </p:sp>
    </p:spTree>
    <p:extLst>
      <p:ext uri="{BB962C8B-B14F-4D97-AF65-F5344CB8AC3E}">
        <p14:creationId xmlns:p14="http://schemas.microsoft.com/office/powerpoint/2010/main" val="4223027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A8537CBA-0E44-4282-A4F0-C3BCC1A4C2D1}" type="slidenum">
              <a:rPr lang="zh-CN" altLang="en-US" smtClean="0"/>
              <a:t>8</a:t>
            </a:fld>
            <a:endParaRPr lang="zh-CN" altLang="en-US"/>
          </a:p>
        </p:txBody>
      </p:sp>
    </p:spTree>
    <p:extLst>
      <p:ext uri="{BB962C8B-B14F-4D97-AF65-F5344CB8AC3E}">
        <p14:creationId xmlns:p14="http://schemas.microsoft.com/office/powerpoint/2010/main" val="685891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更改图片</a:t>
            </a:r>
          </a:p>
        </p:txBody>
      </p:sp>
      <p:sp>
        <p:nvSpPr>
          <p:cNvPr id="4" name="Slide Number Placeholder 3"/>
          <p:cNvSpPr>
            <a:spLocks noGrp="1"/>
          </p:cNvSpPr>
          <p:nvPr>
            <p:ph type="sldNum" sz="quarter" idx="5"/>
          </p:nvPr>
        </p:nvSpPr>
        <p:spPr/>
        <p:txBody>
          <a:bodyPr/>
          <a:lstStyle/>
          <a:p>
            <a:fld id="{A8537CBA-0E44-4282-A4F0-C3BCC1A4C2D1}" type="slidenum">
              <a:rPr lang="zh-CN" altLang="en-US" smtClean="0"/>
              <a:t>11</a:t>
            </a:fld>
            <a:endParaRPr lang="zh-CN" altLang="en-US"/>
          </a:p>
        </p:txBody>
      </p:sp>
    </p:spTree>
    <p:extLst>
      <p:ext uri="{BB962C8B-B14F-4D97-AF65-F5344CB8AC3E}">
        <p14:creationId xmlns:p14="http://schemas.microsoft.com/office/powerpoint/2010/main" val="3444943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A8537CBA-0E44-4282-A4F0-C3BCC1A4C2D1}" type="slidenum">
              <a:rPr lang="zh-CN" altLang="en-US" smtClean="0"/>
              <a:t>12</a:t>
            </a:fld>
            <a:endParaRPr lang="zh-CN" altLang="en-US"/>
          </a:p>
        </p:txBody>
      </p:sp>
    </p:spTree>
    <p:extLst>
      <p:ext uri="{BB962C8B-B14F-4D97-AF65-F5344CB8AC3E}">
        <p14:creationId xmlns:p14="http://schemas.microsoft.com/office/powerpoint/2010/main" val="1621072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13</a:t>
            </a:fld>
            <a:endParaRPr lang="zh-CN" altLang="en-US" dirty="0"/>
          </a:p>
        </p:txBody>
      </p:sp>
    </p:spTree>
    <p:extLst>
      <p:ext uri="{BB962C8B-B14F-4D97-AF65-F5344CB8AC3E}">
        <p14:creationId xmlns:p14="http://schemas.microsoft.com/office/powerpoint/2010/main" val="317446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2021/5/12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
        <p:nvSpPr>
          <p:cNvPr id="7" name="矩形 6">
            <a:extLst>
              <a:ext uri="{FF2B5EF4-FFF2-40B4-BE49-F238E27FC236}">
                <a16:creationId xmlns:a16="http://schemas.microsoft.com/office/drawing/2014/main" id="{C3CF4CA7-7AAC-4C45-88E6-57EAF6DA16C9}"/>
              </a:ext>
            </a:extLst>
          </p:cNvPr>
          <p:cNvSpPr/>
          <p:nvPr userDrawn="1"/>
        </p:nvSpPr>
        <p:spPr>
          <a:xfrm>
            <a:off x="0" y="4835507"/>
            <a:ext cx="9144000" cy="307777"/>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Tree>
    <p:extLst>
      <p:ext uri="{BB962C8B-B14F-4D97-AF65-F5344CB8AC3E}">
        <p14:creationId xmlns:p14="http://schemas.microsoft.com/office/powerpoint/2010/main" val="815011272"/>
      </p:ext>
    </p:extLst>
  </p:cSld>
  <p:clrMapOvr>
    <a:masterClrMapping/>
  </p:clrMapOvr>
  <p:transition spd="slow">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2021/5/12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105365753"/>
      </p:ext>
    </p:extLst>
  </p:cSld>
  <p:clrMapOvr>
    <a:masterClrMapping/>
  </p:clrMapOvr>
  <p:transition spd="slow">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2021/5/12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619847810"/>
      </p:ext>
    </p:extLst>
  </p:cSld>
  <p:clrMapOvr>
    <a:masterClrMapping/>
  </p:clrMapOvr>
  <p:transition spd="slow">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cxnSp>
        <p:nvCxnSpPr>
          <p:cNvPr id="3" name="直接连接符 2"/>
          <p:cNvCxnSpPr/>
          <p:nvPr userDrawn="1"/>
        </p:nvCxnSpPr>
        <p:spPr>
          <a:xfrm>
            <a:off x="515257" y="624114"/>
            <a:ext cx="3192647" cy="523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5436096" y="629351"/>
            <a:ext cx="326465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23278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026585"/>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0016377"/>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0957390"/>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cSld name="1_标题幻灯片">
    <p:bg>
      <p:bgPr>
        <a:pattFill prst="ltUpDiag">
          <a:fgClr>
            <a:schemeClr val="accent6">
              <a:lumMod val="85000"/>
            </a:schemeClr>
          </a:fgClr>
          <a:bgClr>
            <a:schemeClr val="bg1"/>
          </a:bgClr>
        </a:patt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6B1EA47-AA99-4F55-AEF3-3DA66267A0C2}"/>
              </a:ext>
            </a:extLst>
          </p:cNvPr>
          <p:cNvSpPr/>
          <p:nvPr userDrawn="1"/>
        </p:nvSpPr>
        <p:spPr>
          <a:xfrm>
            <a:off x="0" y="4835507"/>
            <a:ext cx="9144000" cy="307777"/>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pic>
        <p:nvPicPr>
          <p:cNvPr id="4" name="图片 3">
            <a:extLst>
              <a:ext uri="{FF2B5EF4-FFF2-40B4-BE49-F238E27FC236}">
                <a16:creationId xmlns:a16="http://schemas.microsoft.com/office/drawing/2014/main" id="{B9470B42-93C0-4049-B9CB-A8EBAAC7803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085054" y="0"/>
            <a:ext cx="1064467" cy="963887"/>
          </a:xfrm>
          <a:prstGeom prst="rect">
            <a:avLst/>
          </a:prstGeom>
        </p:spPr>
      </p:pic>
    </p:spTree>
    <p:extLst>
      <p:ext uri="{BB962C8B-B14F-4D97-AF65-F5344CB8AC3E}">
        <p14:creationId xmlns:p14="http://schemas.microsoft.com/office/powerpoint/2010/main" val="63937429"/>
      </p:ext>
    </p:extLst>
  </p:cSld>
  <p:clrMapOvr>
    <a:masterClrMapping/>
  </p:clrMapOvr>
  <p:transition spd="slow">
    <p:cover dir="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498872"/>
          </a:xfrm>
        </p:spPr>
        <p:txBody>
          <a:bodyPr>
            <a:no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内容占位符 2"/>
          <p:cNvSpPr>
            <a:spLocks noGrp="1"/>
          </p:cNvSpPr>
          <p:nvPr>
            <p:ph idx="1"/>
          </p:nvPr>
        </p:nvSpPr>
        <p:spPr>
          <a:xfrm>
            <a:off x="457200" y="819150"/>
            <a:ext cx="8229600" cy="3937000"/>
          </a:xfrm>
        </p:spPr>
        <p:txBody>
          <a:bodyPr>
            <a:normAutofit/>
          </a:bodyPr>
          <a:lstStyle>
            <a:lvl1pPr>
              <a:defRPr sz="20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400">
                <a:latin typeface="微软雅黑" panose="020B0503020204020204" pitchFamily="34" charset="-122"/>
                <a:ea typeface="微软雅黑" panose="020B0503020204020204" pitchFamily="34" charset="-122"/>
              </a:defRPr>
            </a:lvl4pPr>
            <a:lvl5pPr>
              <a:defRPr sz="14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灯片编号占位符 5"/>
          <p:cNvSpPr>
            <a:spLocks noGrp="1"/>
          </p:cNvSpPr>
          <p:nvPr>
            <p:ph type="sldNum" sz="quarter" idx="12"/>
          </p:nvPr>
        </p:nvSpPr>
        <p:spPr>
          <a:xfrm>
            <a:off x="8734426" y="4482306"/>
            <a:ext cx="409574" cy="273844"/>
          </a:xfrm>
        </p:spPr>
        <p:txBody>
          <a:bodyPr/>
          <a:lstStyle/>
          <a:p>
            <a:fld id="{E1BEBC7A-FD02-486B-81B5-A845787C689C}" type="slidenum">
              <a:rPr lang="zh-CN" altLang="en-US" smtClean="0"/>
              <a:t>‹#›</a:t>
            </a:fld>
            <a:endParaRPr lang="zh-CN" altLang="en-US"/>
          </a:p>
        </p:txBody>
      </p:sp>
      <p:sp>
        <p:nvSpPr>
          <p:cNvPr id="7" name="椭圆 6">
            <a:extLst>
              <a:ext uri="{FF2B5EF4-FFF2-40B4-BE49-F238E27FC236}">
                <a16:creationId xmlns:a16="http://schemas.microsoft.com/office/drawing/2014/main" id="{0EDCEBCB-EE73-45D6-92CE-B2AE1D434CFB}"/>
              </a:ext>
            </a:extLst>
          </p:cNvPr>
          <p:cNvSpPr/>
          <p:nvPr userDrawn="1"/>
        </p:nvSpPr>
        <p:spPr>
          <a:xfrm>
            <a:off x="646880" y="268997"/>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8067744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2021/5/12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172218166"/>
      </p:ext>
    </p:extLst>
  </p:cSld>
  <p:clrMapOvr>
    <a:masterClrMapping/>
  </p:clrMapOvr>
  <p:transition spd="slow">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21E9E4D-0BE1-4AAA-A57B-DA425863F4AF}" type="datetimeFigureOut">
              <a:rPr lang="zh-CN" altLang="en-US" smtClean="0"/>
              <a:t>2021/5/12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051850969"/>
      </p:ext>
    </p:extLst>
  </p:cSld>
  <p:clrMapOvr>
    <a:masterClrMapping/>
  </p:clrMapOvr>
  <p:transition spd="slow">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21E9E4D-0BE1-4AAA-A57B-DA425863F4AF}" type="datetimeFigureOut">
              <a:rPr lang="zh-CN" altLang="en-US" smtClean="0"/>
              <a:t>2021/5/12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134861265"/>
      </p:ext>
    </p:extLst>
  </p:cSld>
  <p:clrMapOvr>
    <a:masterClrMapping/>
  </p:clrMapOvr>
  <p:transition spd="slow">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21E9E4D-0BE1-4AAA-A57B-DA425863F4AF}" type="datetimeFigureOut">
              <a:rPr lang="zh-CN" altLang="en-US" smtClean="0"/>
              <a:t>2021/5/12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2101343882"/>
      </p:ext>
    </p:extLst>
  </p:cSld>
  <p:clrMapOvr>
    <a:masterClrMapping/>
  </p:clrMapOvr>
  <p:transition spd="slow">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1E9E4D-0BE1-4AAA-A57B-DA425863F4AF}" type="datetimeFigureOut">
              <a:rPr lang="zh-CN" altLang="en-US" smtClean="0"/>
              <a:t>2021/5/12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4293712181"/>
      </p:ext>
    </p:extLst>
  </p:cSld>
  <p:clrMapOvr>
    <a:masterClrMapping/>
  </p:clrMapOvr>
  <p:transition spd="slow">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t>2021/5/12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217382833"/>
      </p:ext>
    </p:extLst>
  </p:cSld>
  <p:clrMapOvr>
    <a:masterClrMapping/>
  </p:clrMapOvr>
  <p:transition spd="slow">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t>2021/5/12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634744713"/>
      </p:ext>
    </p:extLst>
  </p:cSld>
  <p:clrMapOvr>
    <a:masterClrMapping/>
  </p:clrMapOvr>
  <p:transition spd="slow">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421E9E4D-0BE1-4AAA-A57B-DA425863F4AF}" type="datetimeFigureOut">
              <a:rPr lang="zh-CN" altLang="en-US" smtClean="0"/>
              <a:t>2021/5/12</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1BEBC7A-FD02-486B-81B5-A845787C689C}" type="slidenum">
              <a:rPr lang="zh-CN" altLang="en-US" smtClean="0"/>
              <a:t>‹#›</a:t>
            </a:fld>
            <a:endParaRPr lang="zh-CN" altLang="en-US"/>
          </a:p>
        </p:txBody>
      </p:sp>
      <p:pic>
        <p:nvPicPr>
          <p:cNvPr id="7" name="图片 6">
            <a:extLst>
              <a:ext uri="{FF2B5EF4-FFF2-40B4-BE49-F238E27FC236}">
                <a16:creationId xmlns:a16="http://schemas.microsoft.com/office/drawing/2014/main" id="{341F63DC-E866-4077-8215-C471E38E7305}"/>
              </a:ext>
            </a:extLst>
          </p:cNvPr>
          <p:cNvPicPr>
            <a:picLocks noChangeAspect="1"/>
          </p:cNvPicPr>
          <p:nvPr userDrawn="1"/>
        </p:nvPicPr>
        <p:blipFill>
          <a:blip r:embed="rId19" cstate="print">
            <a:extLst>
              <a:ext uri="{28A0092B-C50C-407E-A947-70E740481C1C}">
                <a14:useLocalDpi xmlns:a14="http://schemas.microsoft.com/office/drawing/2010/main"/>
              </a:ext>
            </a:extLst>
          </a:blip>
          <a:stretch>
            <a:fillRect/>
          </a:stretch>
        </p:blipFill>
        <p:spPr>
          <a:xfrm>
            <a:off x="8085054" y="0"/>
            <a:ext cx="1064467" cy="963887"/>
          </a:xfrm>
          <a:prstGeom prst="rect">
            <a:avLst/>
          </a:prstGeom>
        </p:spPr>
      </p:pic>
      <p:sp>
        <p:nvSpPr>
          <p:cNvPr id="8" name="矩形 7">
            <a:extLst>
              <a:ext uri="{FF2B5EF4-FFF2-40B4-BE49-F238E27FC236}">
                <a16:creationId xmlns:a16="http://schemas.microsoft.com/office/drawing/2014/main" id="{3FFCFCD4-6DCF-4A23-AD20-AF62BB293DA8}"/>
              </a:ext>
            </a:extLst>
          </p:cNvPr>
          <p:cNvSpPr/>
          <p:nvPr userDrawn="1"/>
        </p:nvSpPr>
        <p:spPr>
          <a:xfrm>
            <a:off x="0" y="4835507"/>
            <a:ext cx="9144000" cy="307777"/>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Tree>
    <p:extLst>
      <p:ext uri="{BB962C8B-B14F-4D97-AF65-F5344CB8AC3E}">
        <p14:creationId xmlns:p14="http://schemas.microsoft.com/office/powerpoint/2010/main" val="3989787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 id="2147483669" r:id="rId16"/>
  </p:sldLayoutIdLst>
  <p:transition spd="slow">
    <p:pull/>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20.png"/><Relationship Id="rId5" Type="http://schemas.openxmlformats.org/officeDocument/2006/relationships/image" Target="../media/image310.png"/><Relationship Id="rId4" Type="http://schemas.openxmlformats.org/officeDocument/2006/relationships/image" Target="../media/image300.png"/></Relationships>
</file>

<file path=ppt/slides/_rels/slide55.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0.png"/><Relationship Id="rId4" Type="http://schemas.openxmlformats.org/officeDocument/2006/relationships/image" Target="../media/image340.png"/></Relationships>
</file>

<file path=ppt/slides/_rels/slide56.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Embedding/Chinese-Word-Vectors"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2059145"/>
            <a:ext cx="9144000" cy="854123"/>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pic>
        <p:nvPicPr>
          <p:cNvPr id="103" name="Picture 2" descr="C:\Users\Administrator\Desktop\微立体创业计划\001.png"/>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3000"/>
                    </a14:imgEffect>
                  </a14:imgLayer>
                </a14:imgProps>
              </a:ext>
              <a:ext uri="{28A0092B-C50C-407E-A947-70E740481C1C}">
                <a14:useLocalDpi xmlns:a14="http://schemas.microsoft.com/office/drawing/2010/main"/>
              </a:ext>
            </a:extLst>
          </a:blip>
          <a:srcRect/>
          <a:stretch>
            <a:fillRect/>
          </a:stretch>
        </p:blipFill>
        <p:spPr bwMode="auto">
          <a:xfrm>
            <a:off x="2825941" y="158700"/>
            <a:ext cx="1967244" cy="196697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 name="Picture 3" descr="C:\Users\Administrator\Desktop\微立体创业计划\002.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891057" y="27073"/>
            <a:ext cx="2230535" cy="223023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23" name="圆角矩形 22"/>
          <p:cNvSpPr/>
          <p:nvPr/>
        </p:nvSpPr>
        <p:spPr>
          <a:xfrm>
            <a:off x="2349113" y="3309842"/>
            <a:ext cx="3919063" cy="409134"/>
          </a:xfrm>
          <a:prstGeom prst="roundRect">
            <a:avLst/>
          </a:prstGeom>
          <a:solidFill>
            <a:schemeClr val="tx1">
              <a:lumMod val="50000"/>
              <a:lumOff val="50000"/>
            </a:schemeClr>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人工智能与</a:t>
            </a:r>
            <a:r>
              <a:rPr lang="en-US" altLang="zh-CN" b="1" dirty="0">
                <a:solidFill>
                  <a:schemeClr val="bg1"/>
                </a:solidFill>
                <a:latin typeface="微软雅黑" panose="020B0503020204020204" pitchFamily="34" charset="-122"/>
                <a:ea typeface="微软雅黑" panose="020B0503020204020204" pitchFamily="34" charset="-122"/>
              </a:rPr>
              <a:t>Python</a:t>
            </a:r>
            <a:r>
              <a:rPr lang="zh-CN" altLang="en-US" b="1" dirty="0">
                <a:solidFill>
                  <a:schemeClr val="bg1"/>
                </a:solidFill>
                <a:latin typeface="微软雅黑" panose="020B0503020204020204" pitchFamily="34" charset="-122"/>
                <a:ea typeface="微软雅黑" panose="020B0503020204020204" pitchFamily="34" charset="-122"/>
              </a:rPr>
              <a:t>程序设计 教研组</a:t>
            </a:r>
            <a:endParaRPr lang="zh-CN" altLang="en-US" b="1" dirty="0">
              <a:latin typeface="微软雅黑" panose="020B0503020204020204" pitchFamily="34" charset="-122"/>
              <a:ea typeface="微软雅黑" panose="020B0503020204020204" pitchFamily="34" charset="-122"/>
            </a:endParaRPr>
          </a:p>
        </p:txBody>
      </p:sp>
      <p:grpSp>
        <p:nvGrpSpPr>
          <p:cNvPr id="25" name="Group 91"/>
          <p:cNvGrpSpPr>
            <a:grpSpLocks/>
          </p:cNvGrpSpPr>
          <p:nvPr/>
        </p:nvGrpSpPr>
        <p:grpSpPr bwMode="auto">
          <a:xfrm>
            <a:off x="1822357" y="3309841"/>
            <a:ext cx="390552" cy="616758"/>
            <a:chOff x="936" y="1480"/>
            <a:chExt cx="1589" cy="2510"/>
          </a:xfrm>
        </p:grpSpPr>
        <p:grpSp>
          <p:nvGrpSpPr>
            <p:cNvPr id="26" name="组合 33"/>
            <p:cNvGrpSpPr>
              <a:grpSpLocks/>
            </p:cNvGrpSpPr>
            <p:nvPr/>
          </p:nvGrpSpPr>
          <p:grpSpPr bwMode="auto">
            <a:xfrm>
              <a:off x="985" y="1583"/>
              <a:ext cx="1441" cy="2407"/>
              <a:chOff x="1754168" y="3653262"/>
              <a:chExt cx="1857599" cy="3107815"/>
            </a:xfrm>
          </p:grpSpPr>
          <p:sp>
            <p:nvSpPr>
              <p:cNvPr id="31" name="椭圆 30"/>
              <p:cNvSpPr/>
              <p:nvPr/>
            </p:nvSpPr>
            <p:spPr>
              <a:xfrm>
                <a:off x="1754168" y="3653262"/>
                <a:ext cx="1857599" cy="1857597"/>
              </a:xfrm>
              <a:prstGeom prst="ellipse">
                <a:avLst/>
              </a:prstGeom>
              <a:solidFill>
                <a:schemeClr val="tx1">
                  <a:lumMod val="50000"/>
                  <a:lumOff val="50000"/>
                </a:schemeClr>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000" dirty="0">
                  <a:latin typeface="+mj-lt"/>
                  <a:ea typeface="方正超粗黑简体" panose="03000509000000000000" pitchFamily="65" charset="-122"/>
                </a:endParaRPr>
              </a:p>
            </p:txBody>
          </p:sp>
          <p:sp>
            <p:nvSpPr>
              <p:cNvPr id="32" name="椭圆 31"/>
              <p:cNvSpPr/>
              <p:nvPr/>
            </p:nvSpPr>
            <p:spPr>
              <a:xfrm>
                <a:off x="1911556" y="3810650"/>
                <a:ext cx="1542822" cy="1542820"/>
              </a:xfrm>
              <a:prstGeom prst="ellipse">
                <a:avLst/>
              </a:prstGeom>
              <a:solidFill>
                <a:srgbClr val="C20100"/>
              </a:soli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3" name="椭圆 32"/>
              <p:cNvSpPr/>
              <p:nvPr/>
            </p:nvSpPr>
            <p:spPr>
              <a:xfrm>
                <a:off x="1890879" y="3789973"/>
                <a:ext cx="1584176" cy="1584174"/>
              </a:xfrm>
              <a:prstGeom prst="ellipse">
                <a:avLst/>
              </a:prstGeom>
              <a:solidFill>
                <a:srgbClr val="1A3F6C"/>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000" dirty="0">
                  <a:solidFill>
                    <a:srgbClr val="0087CF"/>
                  </a:solidFill>
                  <a:latin typeface="+mj-lt"/>
                  <a:ea typeface="方正超粗黑简体" panose="03000509000000000000" pitchFamily="65" charset="-122"/>
                </a:endParaRPr>
              </a:p>
            </p:txBody>
          </p:sp>
          <p:sp>
            <p:nvSpPr>
              <p:cNvPr id="34" name="矩形 33"/>
              <p:cNvSpPr/>
              <p:nvPr/>
            </p:nvSpPr>
            <p:spPr>
              <a:xfrm>
                <a:off x="2196990" y="4093185"/>
                <a:ext cx="968886" cy="2667892"/>
              </a:xfrm>
              <a:prstGeom prst="rect">
                <a:avLst/>
              </a:prstGeom>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sz="2700" b="1">
                  <a:solidFill>
                    <a:srgbClr val="CA0098"/>
                  </a:solidFill>
                  <a:latin typeface="微软雅黑" pitchFamily="34" charset="-122"/>
                  <a:ea typeface="微软雅黑" pitchFamily="34" charset="-122"/>
                </a:endParaRPr>
              </a:p>
            </p:txBody>
          </p:sp>
        </p:grpSp>
        <p:grpSp>
          <p:nvGrpSpPr>
            <p:cNvPr id="27" name="组合 4"/>
            <p:cNvGrpSpPr>
              <a:grpSpLocks/>
            </p:cNvGrpSpPr>
            <p:nvPr/>
          </p:nvGrpSpPr>
          <p:grpSpPr bwMode="auto">
            <a:xfrm>
              <a:off x="936" y="1480"/>
              <a:ext cx="1589" cy="1588"/>
              <a:chOff x="3733576" y="3930057"/>
              <a:chExt cx="1801556" cy="1800152"/>
            </a:xfrm>
          </p:grpSpPr>
          <p:sp>
            <p:nvSpPr>
              <p:cNvPr id="28" name="椭圆 27"/>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9" name="任意多边形 6"/>
              <p:cNvSpPr/>
              <p:nvPr/>
            </p:nvSpPr>
            <p:spPr>
              <a:xfrm>
                <a:off x="3734710" y="3930057"/>
                <a:ext cx="1800422" cy="1800152"/>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30" name="椭圆 7"/>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grpSp>
      <p:sp>
        <p:nvSpPr>
          <p:cNvPr id="2" name="TextBox 1"/>
          <p:cNvSpPr txBox="1"/>
          <p:nvPr/>
        </p:nvSpPr>
        <p:spPr>
          <a:xfrm>
            <a:off x="-71479" y="2163054"/>
            <a:ext cx="9286958" cy="461637"/>
          </a:xfrm>
          <a:prstGeom prst="rect">
            <a:avLst/>
          </a:prstGeom>
          <a:noFill/>
        </p:spPr>
        <p:txBody>
          <a:bodyPr wrap="square" lIns="91413" tIns="45706" rIns="91413" bIns="45706" rtlCol="0">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人工智能与</a:t>
            </a:r>
            <a:r>
              <a:rPr lang="en-US" altLang="zh-CN" sz="2400" b="1" dirty="0">
                <a:solidFill>
                  <a:schemeClr val="bg1"/>
                </a:solidFill>
                <a:latin typeface="微软雅黑" panose="020B0503020204020204" pitchFamily="34" charset="-122"/>
                <a:ea typeface="微软雅黑" panose="020B0503020204020204" pitchFamily="34" charset="-122"/>
              </a:rPr>
              <a:t>Python</a:t>
            </a:r>
            <a:r>
              <a:rPr lang="zh-CN" altLang="en-US" sz="2400" b="1" dirty="0">
                <a:solidFill>
                  <a:schemeClr val="bg1"/>
                </a:solidFill>
                <a:latin typeface="微软雅黑" panose="020B0503020204020204" pitchFamily="34" charset="-122"/>
                <a:ea typeface="微软雅黑" panose="020B0503020204020204" pitchFamily="34" charset="-122"/>
              </a:rPr>
              <a:t>程序设计</a:t>
            </a:r>
            <a:r>
              <a:rPr lang="en-US" altLang="zh-CN" sz="2400" b="1" dirty="0">
                <a:solidFill>
                  <a:schemeClr val="bg1"/>
                </a:solidFill>
                <a:latin typeface="微软雅黑" panose="020B0503020204020204" pitchFamily="34" charset="-122"/>
                <a:ea typeface="微软雅黑" panose="020B0503020204020204" pitchFamily="34" charset="-122"/>
              </a:rPr>
              <a:t>》——</a:t>
            </a:r>
            <a:r>
              <a:rPr lang="ja-JP" altLang="en-US" sz="2400" b="1">
                <a:solidFill>
                  <a:schemeClr val="bg1"/>
                </a:solidFill>
                <a:latin typeface="微软雅黑" panose="020B0503020204020204" pitchFamily="34" charset="-122"/>
                <a:ea typeface="微软雅黑" panose="020B0503020204020204" pitchFamily="34" charset="-122"/>
              </a:rPr>
              <a:t>循环</a:t>
            </a:r>
            <a:r>
              <a:rPr lang="ja-JP" altLang="en-US" sz="2400" b="1" dirty="0">
                <a:solidFill>
                  <a:schemeClr val="bg1"/>
                </a:solidFill>
                <a:latin typeface="微软雅黑" panose="020B0503020204020204" pitchFamily="34" charset="-122"/>
                <a:ea typeface="微软雅黑" panose="020B0503020204020204" pitchFamily="34" charset="-122"/>
              </a:rPr>
              <a:t>神经网络</a:t>
            </a:r>
            <a:r>
              <a:rPr lang="zh-CN" altLang="en-US" sz="2400" b="1" dirty="0">
                <a:solidFill>
                  <a:schemeClr val="bg1"/>
                </a:solidFill>
                <a:latin typeface="微软雅黑" panose="020B0503020204020204" pitchFamily="34" charset="-122"/>
                <a:ea typeface="微软雅黑" panose="020B0503020204020204" pitchFamily="34" charset="-122"/>
              </a:rPr>
              <a:t>的原理和实现</a:t>
            </a:r>
            <a:endParaRPr lang="en-US" altLang="zh-CN" sz="24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6773448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3"/>
                                        </p:tgtEl>
                                        <p:attrNameLst>
                                          <p:attrName>style.visibility</p:attrName>
                                        </p:attrNameLst>
                                      </p:cBhvr>
                                      <p:to>
                                        <p:strVal val="visible"/>
                                      </p:to>
                                    </p:set>
                                    <p:anim calcmode="lin" valueType="num">
                                      <p:cBhvr>
                                        <p:cTn id="7" dur="500" fill="hold"/>
                                        <p:tgtEl>
                                          <p:spTgt spid="103"/>
                                        </p:tgtEl>
                                        <p:attrNameLst>
                                          <p:attrName>ppt_w</p:attrName>
                                        </p:attrNameLst>
                                      </p:cBhvr>
                                      <p:tavLst>
                                        <p:tav tm="0">
                                          <p:val>
                                            <p:fltVal val="0"/>
                                          </p:val>
                                        </p:tav>
                                        <p:tav tm="100000">
                                          <p:val>
                                            <p:strVal val="#ppt_w"/>
                                          </p:val>
                                        </p:tav>
                                      </p:tavLst>
                                    </p:anim>
                                    <p:anim calcmode="lin" valueType="num">
                                      <p:cBhvr>
                                        <p:cTn id="8" dur="500" fill="hold"/>
                                        <p:tgtEl>
                                          <p:spTgt spid="103"/>
                                        </p:tgtEl>
                                        <p:attrNameLst>
                                          <p:attrName>ppt_h</p:attrName>
                                        </p:attrNameLst>
                                      </p:cBhvr>
                                      <p:tavLst>
                                        <p:tav tm="0">
                                          <p:val>
                                            <p:fltVal val="0"/>
                                          </p:val>
                                        </p:tav>
                                        <p:tav tm="100000">
                                          <p:val>
                                            <p:strVal val="#ppt_h"/>
                                          </p:val>
                                        </p:tav>
                                      </p:tavLst>
                                    </p:anim>
                                    <p:animEffect transition="in" filter="fade">
                                      <p:cBhvr>
                                        <p:cTn id="9" dur="500"/>
                                        <p:tgtEl>
                                          <p:spTgt spid="103"/>
                                        </p:tgtEl>
                                      </p:cBhvr>
                                    </p:animEffect>
                                  </p:childTnLst>
                                </p:cTn>
                              </p:par>
                              <p:par>
                                <p:cTn id="10" presetID="42" presetClass="entr" presetSubtype="0" fill="hold" nodeType="withEffect">
                                  <p:stCondLst>
                                    <p:cond delay="0"/>
                                  </p:stCondLst>
                                  <p:childTnLst>
                                    <p:set>
                                      <p:cBhvr>
                                        <p:cTn id="11" dur="1" fill="hold">
                                          <p:stCondLst>
                                            <p:cond delay="0"/>
                                          </p:stCondLst>
                                        </p:cTn>
                                        <p:tgtEl>
                                          <p:spTgt spid="104"/>
                                        </p:tgtEl>
                                        <p:attrNameLst>
                                          <p:attrName>style.visibility</p:attrName>
                                        </p:attrNameLst>
                                      </p:cBhvr>
                                      <p:to>
                                        <p:strVal val="visible"/>
                                      </p:to>
                                    </p:set>
                                    <p:animEffect transition="in" filter="fade">
                                      <p:cBhvr>
                                        <p:cTn id="12" dur="500"/>
                                        <p:tgtEl>
                                          <p:spTgt spid="104"/>
                                        </p:tgtEl>
                                      </p:cBhvr>
                                    </p:animEffect>
                                    <p:anim calcmode="lin" valueType="num">
                                      <p:cBhvr>
                                        <p:cTn id="13" dur="500" fill="hold"/>
                                        <p:tgtEl>
                                          <p:spTgt spid="104"/>
                                        </p:tgtEl>
                                        <p:attrNameLst>
                                          <p:attrName>ppt_x</p:attrName>
                                        </p:attrNameLst>
                                      </p:cBhvr>
                                      <p:tavLst>
                                        <p:tav tm="0">
                                          <p:val>
                                            <p:strVal val="#ppt_x"/>
                                          </p:val>
                                        </p:tav>
                                        <p:tav tm="100000">
                                          <p:val>
                                            <p:strVal val="#ppt_x"/>
                                          </p:val>
                                        </p:tav>
                                      </p:tavLst>
                                    </p:anim>
                                    <p:anim calcmode="lin" valueType="num">
                                      <p:cBhvr>
                                        <p:cTn id="14" dur="500" fill="hold"/>
                                        <p:tgtEl>
                                          <p:spTgt spid="104"/>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12" presetClass="entr" presetSubtype="8"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2400"/>
                                        <p:tgtEl>
                                          <p:spTgt spid="4"/>
                                        </p:tgtEl>
                                        <p:attrNameLst>
                                          <p:attrName>ppt_x</p:attrName>
                                        </p:attrNameLst>
                                      </p:cBhvr>
                                      <p:tavLst>
                                        <p:tav tm="0">
                                          <p:val>
                                            <p:strVal val="#ppt_x-#ppt_w*1.125000"/>
                                          </p:val>
                                        </p:tav>
                                        <p:tav tm="100000">
                                          <p:val>
                                            <p:strVal val="#ppt_x"/>
                                          </p:val>
                                        </p:tav>
                                      </p:tavLst>
                                    </p:anim>
                                    <p:animEffect transition="in" filter="wipe(right)">
                                      <p:cBhvr>
                                        <p:cTn id="19" dur="2400"/>
                                        <p:tgtEl>
                                          <p:spTgt spid="4"/>
                                        </p:tgtEl>
                                      </p:cBhvr>
                                    </p:animEffect>
                                  </p:childTnLst>
                                </p:cTn>
                              </p:par>
                              <p:par>
                                <p:cTn id="20" presetID="2" presetClass="entr" presetSubtype="2" fill="hold" grpId="0" nodeType="withEffect">
                                  <p:stCondLst>
                                    <p:cond delay="1700"/>
                                  </p:stCondLst>
                                  <p:iterate type="lt">
                                    <p:tmPct val="23333"/>
                                  </p:iterate>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1+#ppt_w/2"/>
                                          </p:val>
                                        </p:tav>
                                        <p:tav tm="100000">
                                          <p:val>
                                            <p:strVal val="#ppt_x"/>
                                          </p:val>
                                        </p:tav>
                                      </p:tavLst>
                                    </p:anim>
                                    <p:anim calcmode="lin" valueType="num">
                                      <p:cBhvr additive="base">
                                        <p:cTn id="23" dur="500" fill="hold"/>
                                        <p:tgtEl>
                                          <p:spTgt spid="2"/>
                                        </p:tgtEl>
                                        <p:attrNameLst>
                                          <p:attrName>ppt_y</p:attrName>
                                        </p:attrNameLst>
                                      </p:cBhvr>
                                      <p:tavLst>
                                        <p:tav tm="0">
                                          <p:val>
                                            <p:strVal val="#ppt_y"/>
                                          </p:val>
                                        </p:tav>
                                        <p:tav tm="100000">
                                          <p:val>
                                            <p:strVal val="#ppt_y"/>
                                          </p:val>
                                        </p:tav>
                                      </p:tavLst>
                                    </p:anim>
                                  </p:childTnLst>
                                </p:cTn>
                              </p:par>
                            </p:childTnLst>
                          </p:cTn>
                        </p:par>
                        <p:par>
                          <p:cTn id="24" fill="hold">
                            <p:stCondLst>
                              <p:cond delay="6200"/>
                            </p:stCondLst>
                            <p:childTnLst>
                              <p:par>
                                <p:cTn id="25" presetID="10" presetClass="entr" presetSubtype="0"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par>
                          <p:cTn id="28" fill="hold">
                            <p:stCondLst>
                              <p:cond delay="6700"/>
                            </p:stCondLst>
                            <p:childTnLst>
                              <p:par>
                                <p:cTn id="29" presetID="10" presetClass="entr" presetSubtype="0"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par>
                          <p:cTn id="32" fill="hold">
                            <p:stCondLst>
                              <p:cond delay="7200"/>
                            </p:stCondLst>
                            <p:childTnLst>
                              <p:par>
                                <p:cTn id="33" presetID="42" presetClass="path" presetSubtype="0" accel="50000" decel="50000" fill="hold" nodeType="afterEffect">
                                  <p:stCondLst>
                                    <p:cond delay="0"/>
                                  </p:stCondLst>
                                  <p:childTnLst>
                                    <p:animMotion origin="layout" path="M -1.38889E-6 -6.17284E-7 L 0.42031 0.00093 " pathEditMode="relative" rAng="0" ptsTypes="AA">
                                      <p:cBhvr>
                                        <p:cTn id="34" dur="2000" fill="hold"/>
                                        <p:tgtEl>
                                          <p:spTgt spid="25"/>
                                        </p:tgtEl>
                                        <p:attrNameLst>
                                          <p:attrName>ppt_x</p:attrName>
                                          <p:attrName>ppt_y</p:attrName>
                                        </p:attrNameLst>
                                      </p:cBhvr>
                                      <p:rCtr x="21007" y="31"/>
                                    </p:animMotion>
                                  </p:childTnLst>
                                </p:cTn>
                              </p:par>
                            </p:childTnLst>
                          </p:cTn>
                        </p:par>
                        <p:par>
                          <p:cTn id="35" fill="hold">
                            <p:stCondLst>
                              <p:cond delay="9200"/>
                            </p:stCondLst>
                            <p:childTnLst>
                              <p:par>
                                <p:cTn id="36" presetID="10" presetClass="exit" presetSubtype="0" fill="hold" nodeType="afterEffect">
                                  <p:stCondLst>
                                    <p:cond delay="0"/>
                                  </p:stCondLst>
                                  <p:childTnLst>
                                    <p:animEffect transition="out" filter="fade">
                                      <p:cBhvr>
                                        <p:cTn id="37" dur="500"/>
                                        <p:tgtEl>
                                          <p:spTgt spid="25"/>
                                        </p:tgtEl>
                                      </p:cBhvr>
                                    </p:animEffect>
                                    <p:set>
                                      <p:cBhvr>
                                        <p:cTn id="38"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3" grpId="0" animBg="1"/>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4DE46-37FD-884C-B35E-A76545B92445}"/>
              </a:ext>
            </a:extLst>
          </p:cNvPr>
          <p:cNvSpPr>
            <a:spLocks noGrp="1"/>
          </p:cNvSpPr>
          <p:nvPr>
            <p:ph type="title"/>
          </p:nvPr>
        </p:nvSpPr>
        <p:spPr/>
        <p:txBody>
          <a:bodyPr/>
          <a:lstStyle/>
          <a:p>
            <a:r>
              <a:rPr lang="en-US" dirty="0" err="1"/>
              <a:t>使用pyTorch实现循环神经网络</a:t>
            </a:r>
            <a:endParaRPr lang="en-CN" dirty="0"/>
          </a:p>
        </p:txBody>
      </p:sp>
      <p:sp>
        <p:nvSpPr>
          <p:cNvPr id="3" name="Content Placeholder 2">
            <a:extLst>
              <a:ext uri="{FF2B5EF4-FFF2-40B4-BE49-F238E27FC236}">
                <a16:creationId xmlns:a16="http://schemas.microsoft.com/office/drawing/2014/main" id="{C4CB9A5C-4CE6-0040-AA73-E7D1082EBE8C}"/>
              </a:ext>
            </a:extLst>
          </p:cNvPr>
          <p:cNvSpPr>
            <a:spLocks noGrp="1"/>
          </p:cNvSpPr>
          <p:nvPr>
            <p:ph idx="1"/>
          </p:nvPr>
        </p:nvSpPr>
        <p:spPr/>
        <p:txBody>
          <a:bodyPr/>
          <a:lstStyle/>
          <a:p>
            <a:r>
              <a:rPr lang="en-US" dirty="0"/>
              <a:t>P</a:t>
            </a:r>
            <a:r>
              <a:rPr lang="en-CN" dirty="0"/>
              <a:t>ytorch会自动生成相应的计算图</a:t>
            </a:r>
            <a:r>
              <a:rPr lang="zh-CN" altLang="en-US" dirty="0"/>
              <a:t>，支持自动梯度计算</a:t>
            </a:r>
            <a:endParaRPr lang="en-CN" dirty="0"/>
          </a:p>
        </p:txBody>
      </p:sp>
      <p:pic>
        <p:nvPicPr>
          <p:cNvPr id="4" name="Picture 3">
            <a:extLst>
              <a:ext uri="{FF2B5EF4-FFF2-40B4-BE49-F238E27FC236}">
                <a16:creationId xmlns:a16="http://schemas.microsoft.com/office/drawing/2014/main" id="{2E6EC04C-FB06-A440-AC8A-56F7528AED9B}"/>
              </a:ext>
            </a:extLst>
          </p:cNvPr>
          <p:cNvPicPr>
            <a:picLocks noChangeAspect="1"/>
          </p:cNvPicPr>
          <p:nvPr/>
        </p:nvPicPr>
        <p:blipFill>
          <a:blip r:embed="rId2"/>
          <a:stretch>
            <a:fillRect/>
          </a:stretch>
        </p:blipFill>
        <p:spPr>
          <a:xfrm>
            <a:off x="4875384" y="1553971"/>
            <a:ext cx="2632330" cy="3383551"/>
          </a:xfrm>
          <a:prstGeom prst="rect">
            <a:avLst/>
          </a:prstGeom>
        </p:spPr>
      </p:pic>
      <p:pic>
        <p:nvPicPr>
          <p:cNvPr id="6" name="Picture 5">
            <a:extLst>
              <a:ext uri="{FF2B5EF4-FFF2-40B4-BE49-F238E27FC236}">
                <a16:creationId xmlns:a16="http://schemas.microsoft.com/office/drawing/2014/main" id="{96054D6A-10F5-3648-9BCB-0E549425CE02}"/>
              </a:ext>
            </a:extLst>
          </p:cNvPr>
          <p:cNvPicPr>
            <a:picLocks noChangeAspect="1"/>
          </p:cNvPicPr>
          <p:nvPr/>
        </p:nvPicPr>
        <p:blipFill>
          <a:blip r:embed="rId3"/>
          <a:stretch>
            <a:fillRect/>
          </a:stretch>
        </p:blipFill>
        <p:spPr>
          <a:xfrm>
            <a:off x="1484943" y="2129961"/>
            <a:ext cx="2362699" cy="1890159"/>
          </a:xfrm>
          <a:prstGeom prst="rect">
            <a:avLst/>
          </a:prstGeom>
        </p:spPr>
      </p:pic>
    </p:spTree>
    <p:extLst>
      <p:ext uri="{BB962C8B-B14F-4D97-AF65-F5344CB8AC3E}">
        <p14:creationId xmlns:p14="http://schemas.microsoft.com/office/powerpoint/2010/main" val="392305696"/>
      </p:ext>
    </p:extLst>
  </p:cSld>
  <p:clrMapOvr>
    <a:masterClrMapping/>
  </p:clrMapOvr>
  <p:transition spd="slow">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607E7-35F9-5346-9751-E82B89845BE1}"/>
              </a:ext>
            </a:extLst>
          </p:cNvPr>
          <p:cNvSpPr>
            <a:spLocks noGrp="1"/>
          </p:cNvSpPr>
          <p:nvPr>
            <p:ph type="title"/>
          </p:nvPr>
        </p:nvSpPr>
        <p:spPr/>
        <p:txBody>
          <a:bodyPr/>
          <a:lstStyle/>
          <a:p>
            <a:r>
              <a:rPr lang="en-US" dirty="0" err="1"/>
              <a:t>使用pyTorch实现循环神经网络</a:t>
            </a:r>
            <a:endParaRPr lang="en-CN"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9652DEF-6B56-9445-A4E7-62BD69BAA7C3}"/>
                  </a:ext>
                </a:extLst>
              </p:cNvPr>
              <p:cNvSpPr>
                <a:spLocks noGrp="1"/>
              </p:cNvSpPr>
              <p:nvPr>
                <p:ph idx="1"/>
              </p:nvPr>
            </p:nvSpPr>
            <p:spPr/>
            <p:txBody>
              <a:bodyPr/>
              <a:lstStyle/>
              <a:p>
                <a:r>
                  <a:rPr lang="zh-CN" altLang="en-US" dirty="0"/>
                  <a:t>带输出层的循环神经网络：</a:t>
                </a:r>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𝑜</m:t>
                          </m:r>
                        </m:e>
                        <m:sub>
                          <m:r>
                            <a:rPr lang="en-US" altLang="zh-CN" i="1">
                              <a:latin typeface="Cambria Math" panose="02040503050406030204" pitchFamily="18" charset="0"/>
                            </a:rPr>
                            <m:t>𝑡</m:t>
                          </m:r>
                        </m:sub>
                      </m:sSub>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n-US" i="1">
                              <a:latin typeface="Cambria Math" panose="02040503050406030204" pitchFamily="18" charset="0"/>
                            </a:rPr>
                            <m:t>h</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𝑜𝑢𝑡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𝑜𝑢𝑡</m:t>
                          </m:r>
                        </m:sub>
                      </m:sSub>
                    </m:oMath>
                  </m:oMathPara>
                </a14:m>
                <a:endParaRPr lang="en-CN" dirty="0"/>
              </a:p>
              <a:p>
                <a:pPr lvl="1"/>
                <a:endParaRPr lang="en-US" altLang="zh-CN" dirty="0"/>
              </a:p>
              <a:p>
                <a:pPr lvl="1"/>
                <a:endParaRPr lang="en-US" altLang="zh-CN" dirty="0"/>
              </a:p>
              <a:p>
                <a:endParaRPr lang="en-CN" dirty="0"/>
              </a:p>
            </p:txBody>
          </p:sp>
        </mc:Choice>
        <mc:Fallback>
          <p:sp>
            <p:nvSpPr>
              <p:cNvPr id="3" name="Content Placeholder 2">
                <a:extLst>
                  <a:ext uri="{FF2B5EF4-FFF2-40B4-BE49-F238E27FC236}">
                    <a16:creationId xmlns:a16="http://schemas.microsoft.com/office/drawing/2014/main" id="{C9652DEF-6B56-9445-A4E7-62BD69BAA7C3}"/>
                  </a:ext>
                </a:extLst>
              </p:cNvPr>
              <p:cNvSpPr>
                <a:spLocks noGrp="1" noRot="1" noChangeAspect="1" noMove="1" noResize="1" noEditPoints="1" noAdjustHandles="1" noChangeArrowheads="1" noChangeShapeType="1" noTextEdit="1"/>
              </p:cNvSpPr>
              <p:nvPr>
                <p:ph idx="1"/>
              </p:nvPr>
            </p:nvSpPr>
            <p:spPr>
              <a:blipFill>
                <a:blip r:embed="rId3"/>
                <a:stretch>
                  <a:fillRect l="-617" t="-965"/>
                </a:stretch>
              </a:blipFill>
            </p:spPr>
            <p:txBody>
              <a:bodyPr/>
              <a:lstStyle/>
              <a:p>
                <a:r>
                  <a:rPr lang="en-CN">
                    <a:noFill/>
                  </a:rPr>
                  <a:t> </a:t>
                </a:r>
              </a:p>
            </p:txBody>
          </p:sp>
        </mc:Fallback>
      </mc:AlternateContent>
      <p:pic>
        <p:nvPicPr>
          <p:cNvPr id="6" name="Picture 5">
            <a:extLst>
              <a:ext uri="{FF2B5EF4-FFF2-40B4-BE49-F238E27FC236}">
                <a16:creationId xmlns:a16="http://schemas.microsoft.com/office/drawing/2014/main" id="{B5B0F21D-92E1-5B4C-8AE3-AC39B8EAD120}"/>
              </a:ext>
            </a:extLst>
          </p:cNvPr>
          <p:cNvPicPr>
            <a:picLocks noChangeAspect="1"/>
          </p:cNvPicPr>
          <p:nvPr/>
        </p:nvPicPr>
        <p:blipFill>
          <a:blip r:embed="rId4"/>
          <a:stretch>
            <a:fillRect/>
          </a:stretch>
        </p:blipFill>
        <p:spPr>
          <a:xfrm>
            <a:off x="457200" y="2109443"/>
            <a:ext cx="2613379" cy="2009984"/>
          </a:xfrm>
          <a:prstGeom prst="rect">
            <a:avLst/>
          </a:prstGeom>
        </p:spPr>
      </p:pic>
      <p:pic>
        <p:nvPicPr>
          <p:cNvPr id="4" name="Picture 3">
            <a:extLst>
              <a:ext uri="{FF2B5EF4-FFF2-40B4-BE49-F238E27FC236}">
                <a16:creationId xmlns:a16="http://schemas.microsoft.com/office/drawing/2014/main" id="{DBFEC910-6180-E848-9724-26B1DA4EE296}"/>
              </a:ext>
            </a:extLst>
          </p:cNvPr>
          <p:cNvPicPr>
            <a:picLocks noChangeAspect="1"/>
          </p:cNvPicPr>
          <p:nvPr/>
        </p:nvPicPr>
        <p:blipFill>
          <a:blip r:embed="rId5"/>
          <a:stretch>
            <a:fillRect/>
          </a:stretch>
        </p:blipFill>
        <p:spPr>
          <a:xfrm>
            <a:off x="3439326" y="1719025"/>
            <a:ext cx="5601932" cy="2514546"/>
          </a:xfrm>
          <a:prstGeom prst="rect">
            <a:avLst/>
          </a:prstGeom>
        </p:spPr>
      </p:pic>
    </p:spTree>
    <p:extLst>
      <p:ext uri="{BB962C8B-B14F-4D97-AF65-F5344CB8AC3E}">
        <p14:creationId xmlns:p14="http://schemas.microsoft.com/office/powerpoint/2010/main" val="2262562818"/>
      </p:ext>
    </p:extLst>
  </p:cSld>
  <p:clrMapOvr>
    <a:masterClrMapping/>
  </p:clrMapOvr>
  <p:transition spd="slow">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607E7-35F9-5346-9751-E82B89845BE1}"/>
              </a:ext>
            </a:extLst>
          </p:cNvPr>
          <p:cNvSpPr>
            <a:spLocks noGrp="1"/>
          </p:cNvSpPr>
          <p:nvPr>
            <p:ph type="title"/>
          </p:nvPr>
        </p:nvSpPr>
        <p:spPr/>
        <p:txBody>
          <a:bodyPr/>
          <a:lstStyle/>
          <a:p>
            <a:r>
              <a:rPr lang="en-US" dirty="0" err="1"/>
              <a:t>使用pyTorch实现循环神经网络</a:t>
            </a:r>
            <a:endParaRPr lang="en-CN" dirty="0"/>
          </a:p>
        </p:txBody>
      </p:sp>
      <p:sp>
        <p:nvSpPr>
          <p:cNvPr id="3" name="Content Placeholder 2">
            <a:extLst>
              <a:ext uri="{FF2B5EF4-FFF2-40B4-BE49-F238E27FC236}">
                <a16:creationId xmlns:a16="http://schemas.microsoft.com/office/drawing/2014/main" id="{C9652DEF-6B56-9445-A4E7-62BD69BAA7C3}"/>
              </a:ext>
            </a:extLst>
          </p:cNvPr>
          <p:cNvSpPr>
            <a:spLocks noGrp="1"/>
          </p:cNvSpPr>
          <p:nvPr>
            <p:ph idx="1"/>
          </p:nvPr>
        </p:nvSpPr>
        <p:spPr/>
        <p:txBody>
          <a:bodyPr/>
          <a:lstStyle/>
          <a:p>
            <a:r>
              <a:rPr lang="zh-CN" altLang="en-US" dirty="0"/>
              <a:t>使用带输出层的循环神经网络</a:t>
            </a:r>
            <a:endParaRPr lang="en-US" altLang="zh-CN" dirty="0"/>
          </a:p>
          <a:p>
            <a:pPr lvl="1"/>
            <a:endParaRPr lang="en-US" altLang="zh-CN" dirty="0"/>
          </a:p>
          <a:p>
            <a:pPr lvl="1"/>
            <a:endParaRPr lang="en-US" altLang="zh-CN" dirty="0"/>
          </a:p>
          <a:p>
            <a:endParaRPr lang="en-CN" dirty="0"/>
          </a:p>
        </p:txBody>
      </p:sp>
      <p:pic>
        <p:nvPicPr>
          <p:cNvPr id="4" name="Picture 3">
            <a:extLst>
              <a:ext uri="{FF2B5EF4-FFF2-40B4-BE49-F238E27FC236}">
                <a16:creationId xmlns:a16="http://schemas.microsoft.com/office/drawing/2014/main" id="{050AEA8B-2B59-134B-8EDE-BE99BF771732}"/>
              </a:ext>
            </a:extLst>
          </p:cNvPr>
          <p:cNvPicPr>
            <a:picLocks noChangeAspect="1"/>
          </p:cNvPicPr>
          <p:nvPr/>
        </p:nvPicPr>
        <p:blipFill>
          <a:blip r:embed="rId3"/>
          <a:stretch>
            <a:fillRect/>
          </a:stretch>
        </p:blipFill>
        <p:spPr>
          <a:xfrm>
            <a:off x="940981" y="1476667"/>
            <a:ext cx="7262037" cy="3013697"/>
          </a:xfrm>
          <a:prstGeom prst="rect">
            <a:avLst/>
          </a:prstGeom>
        </p:spPr>
      </p:pic>
    </p:spTree>
    <p:extLst>
      <p:ext uri="{BB962C8B-B14F-4D97-AF65-F5344CB8AC3E}">
        <p14:creationId xmlns:p14="http://schemas.microsoft.com/office/powerpoint/2010/main" val="853619053"/>
      </p:ext>
    </p:extLst>
  </p:cSld>
  <p:clrMapOvr>
    <a:masterClrMapping/>
  </p:clrMapOvr>
  <p:transition spd="slow">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3995936" y="157881"/>
            <a:ext cx="1210588" cy="707886"/>
          </a:xfrm>
          <a:prstGeom prst="rect">
            <a:avLst/>
          </a:prstGeom>
          <a:noFill/>
        </p:spPr>
        <p:txBody>
          <a:bodyPr wrap="none" rtlCol="0">
            <a:spAutoFit/>
          </a:bodyPr>
          <a:lstStyle/>
          <a:p>
            <a:r>
              <a:rPr lang="zh-CN" altLang="en-US" sz="4000" dirty="0">
                <a:latin typeface="方正兰亭细黑_GBK" pitchFamily="2" charset="-122"/>
                <a:ea typeface="方正兰亭细黑_GBK" pitchFamily="2" charset="-122"/>
              </a:rPr>
              <a:t>提纲</a:t>
            </a:r>
          </a:p>
        </p:txBody>
      </p:sp>
      <p:sp>
        <p:nvSpPr>
          <p:cNvPr id="3" name="TextBox 2"/>
          <p:cNvSpPr txBox="1"/>
          <p:nvPr/>
        </p:nvSpPr>
        <p:spPr>
          <a:xfrm>
            <a:off x="427218" y="2734125"/>
            <a:ext cx="2981387" cy="1231106"/>
          </a:xfrm>
          <a:prstGeom prst="rect">
            <a:avLst/>
          </a:prstGeom>
          <a:noFill/>
        </p:spPr>
        <p:txBody>
          <a:bodyPr wrap="square" lIns="0" tIns="0" rIns="0" bIns="0" rtlCol="0">
            <a:spAutoFit/>
          </a:bodyPr>
          <a:lstStyle/>
          <a:p>
            <a:pPr algn="ctr"/>
            <a:r>
              <a:rPr lang="zh-CN" altLang="en-US" sz="2000" dirty="0">
                <a:solidFill>
                  <a:schemeClr val="bg1"/>
                </a:solidFill>
                <a:latin typeface="微软雅黑" pitchFamily="34" charset="-122"/>
                <a:ea typeface="微软雅黑" pitchFamily="34" charset="-122"/>
              </a:rPr>
              <a:t>人工智能与</a:t>
            </a:r>
            <a:r>
              <a:rPr lang="en-US" altLang="zh-CN" sz="2000" dirty="0">
                <a:solidFill>
                  <a:schemeClr val="bg1"/>
                </a:solidFill>
                <a:latin typeface="微软雅黑" pitchFamily="34" charset="-122"/>
                <a:ea typeface="微软雅黑" pitchFamily="34" charset="-122"/>
              </a:rPr>
              <a:t>Python</a:t>
            </a:r>
            <a:r>
              <a:rPr lang="zh-CN" altLang="en-US" sz="2000" dirty="0">
                <a:solidFill>
                  <a:schemeClr val="bg1"/>
                </a:solidFill>
                <a:latin typeface="微软雅黑" pitchFamily="34" charset="-122"/>
                <a:ea typeface="微软雅黑" pitchFamily="34" charset="-122"/>
              </a:rPr>
              <a:t>程序设计</a:t>
            </a:r>
            <a:r>
              <a:rPr lang="en-US" altLang="zh-CN" sz="2000" dirty="0">
                <a:solidFill>
                  <a:schemeClr val="bg1"/>
                </a:solidFill>
                <a:latin typeface="微软雅黑" pitchFamily="34" charset="-122"/>
                <a:ea typeface="微软雅黑" pitchFamily="34" charset="-122"/>
              </a:rPr>
              <a:t>11-1</a:t>
            </a:r>
          </a:p>
          <a:p>
            <a:pPr algn="ctr"/>
            <a:r>
              <a:rPr lang="ja-JP" altLang="en-US" sz="2000" b="1" dirty="0">
                <a:solidFill>
                  <a:schemeClr val="bg1"/>
                </a:solidFill>
                <a:latin typeface="微软雅黑" panose="020B0503020204020204" pitchFamily="34" charset="-122"/>
                <a:ea typeface="微软雅黑" panose="020B0503020204020204" pitchFamily="34" charset="-122"/>
              </a:rPr>
              <a:t>循环神经网络</a:t>
            </a:r>
            <a:r>
              <a:rPr lang="zh-CN" altLang="en-US" sz="2000" b="1" dirty="0">
                <a:solidFill>
                  <a:schemeClr val="bg1"/>
                </a:solidFill>
                <a:latin typeface="微软雅黑" panose="020B0503020204020204" pitchFamily="34" charset="-122"/>
                <a:ea typeface="微软雅黑" panose="020B0503020204020204" pitchFamily="34" charset="-122"/>
              </a:rPr>
              <a:t>的原理和实现</a:t>
            </a:r>
            <a:endParaRPr lang="en-US" altLang="zh-CN" sz="2000" dirty="0">
              <a:solidFill>
                <a:schemeClr val="bg1"/>
              </a:solidFill>
              <a:latin typeface="微软雅黑" pitchFamily="34" charset="-122"/>
              <a:ea typeface="微软雅黑" pitchFamily="34" charset="-122"/>
            </a:endParaRPr>
          </a:p>
        </p:txBody>
      </p:sp>
      <p:grpSp>
        <p:nvGrpSpPr>
          <p:cNvPr id="33" name="组合 32"/>
          <p:cNvGrpSpPr/>
          <p:nvPr/>
        </p:nvGrpSpPr>
        <p:grpSpPr>
          <a:xfrm>
            <a:off x="1239403" y="947342"/>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KSO_Shape"/>
            <p:cNvSpPr>
              <a:spLocks/>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15" name="TextBox 14"/>
          <p:cNvSpPr txBox="1"/>
          <p:nvPr/>
        </p:nvSpPr>
        <p:spPr>
          <a:xfrm>
            <a:off x="4299933" y="1113158"/>
            <a:ext cx="4561796" cy="1705403"/>
          </a:xfrm>
          <a:prstGeom prst="rect">
            <a:avLst/>
          </a:prstGeom>
          <a:noFill/>
        </p:spPr>
        <p:txBody>
          <a:bodyPr wrap="square" rtlCol="0">
            <a:spAutoFit/>
          </a:bodyPr>
          <a:lstStyle/>
          <a:p>
            <a:pPr marL="285750" indent="-285750">
              <a:lnSpc>
                <a:spcPct val="150000"/>
              </a:lnSpc>
              <a:buClr>
                <a:srgbClr val="C00000"/>
              </a:buClr>
              <a:buFont typeface="Wingdings" panose="05000000000000000000" pitchFamily="2" charset="2"/>
              <a:buChar char="p"/>
            </a:pPr>
            <a:r>
              <a:rPr lang="zh-CN" altLang="en-US" b="1" dirty="0">
                <a:solidFill>
                  <a:schemeClr val="bg1">
                    <a:lumMod val="65000"/>
                  </a:schemeClr>
                </a:solidFill>
                <a:latin typeface="微软雅黑" panose="020B0503020204020204" pitchFamily="34" charset="-122"/>
                <a:ea typeface="微软雅黑" panose="020B0503020204020204" pitchFamily="34" charset="-122"/>
              </a:rPr>
              <a:t>循环神经网络的原理和结构</a:t>
            </a:r>
            <a:endParaRPr lang="en-US" altLang="zh-CN" b="1" dirty="0">
              <a:solidFill>
                <a:schemeClr val="bg1">
                  <a:lumMod val="65000"/>
                </a:schemeClr>
              </a:solidFill>
              <a:latin typeface="微软雅黑" panose="020B0503020204020204" pitchFamily="34" charset="-122"/>
              <a:ea typeface="微软雅黑" panose="020B0503020204020204" pitchFamily="34" charset="-122"/>
            </a:endParaRPr>
          </a:p>
          <a:p>
            <a:pPr marL="285750" indent="-285750">
              <a:lnSpc>
                <a:spcPct val="150000"/>
              </a:lnSpc>
              <a:buClr>
                <a:srgbClr val="C00000"/>
              </a:buClr>
              <a:buFont typeface="Wingdings" panose="05000000000000000000" pitchFamily="2" charset="2"/>
              <a:buChar char="p"/>
            </a:pPr>
            <a:r>
              <a:rPr lang="zh-CN" altLang="en-US" b="1" dirty="0">
                <a:latin typeface="微软雅黑" panose="020B0503020204020204" pitchFamily="34" charset="-122"/>
                <a:ea typeface="微软雅黑" panose="020B0503020204020204" pitchFamily="34" charset="-122"/>
              </a:rPr>
              <a:t>基于字符级别循环神经网络的文本分类模型</a:t>
            </a:r>
            <a:endParaRPr lang="en-US" altLang="zh-CN" b="1" dirty="0">
              <a:latin typeface="微软雅黑" panose="020B0503020204020204" pitchFamily="34" charset="-122"/>
              <a:ea typeface="微软雅黑" panose="020B0503020204020204" pitchFamily="34" charset="-122"/>
            </a:endParaRPr>
          </a:p>
          <a:p>
            <a:pPr marL="285750" indent="-285750">
              <a:lnSpc>
                <a:spcPct val="150000"/>
              </a:lnSpc>
              <a:buClr>
                <a:srgbClr val="C00000"/>
              </a:buClr>
              <a:buFont typeface="Wingdings" panose="05000000000000000000" pitchFamily="2" charset="2"/>
              <a:buChar char="p"/>
            </a:pPr>
            <a:endParaRPr lang="en-US" altLang="zh-CN"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4" name="椭圆 23"/>
          <p:cNvSpPr/>
          <p:nvPr/>
        </p:nvSpPr>
        <p:spPr>
          <a:xfrm>
            <a:off x="3937514" y="1254510"/>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5" name="椭圆 24"/>
          <p:cNvSpPr/>
          <p:nvPr/>
        </p:nvSpPr>
        <p:spPr>
          <a:xfrm>
            <a:off x="3937514" y="2058790"/>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30" name="椭圆 29"/>
          <p:cNvSpPr/>
          <p:nvPr/>
        </p:nvSpPr>
        <p:spPr>
          <a:xfrm>
            <a:off x="3937514" y="1656650"/>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Tree>
    <p:extLst>
      <p:ext uri="{BB962C8B-B14F-4D97-AF65-F5344CB8AC3E}">
        <p14:creationId xmlns:p14="http://schemas.microsoft.com/office/powerpoint/2010/main" val="284895532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p:tgtEl>
                                          <p:spTgt spid="33"/>
                                        </p:tgtEl>
                                        <p:attrNameLst>
                                          <p:attrName>ppt_x</p:attrName>
                                        </p:attrNameLst>
                                      </p:cBhvr>
                                      <p:tavLst>
                                        <p:tav tm="0">
                                          <p:val>
                                            <p:strVal val="#ppt_x+#ppt_w*1.125000"/>
                                          </p:val>
                                        </p:tav>
                                        <p:tav tm="100000">
                                          <p:val>
                                            <p:strVal val="#ppt_x"/>
                                          </p:val>
                                        </p:tav>
                                      </p:tavLst>
                                    </p:anim>
                                    <p:animEffect transition="in" filter="wipe(left)">
                                      <p:cBhvr>
                                        <p:cTn id="8" dur="500"/>
                                        <p:tgtEl>
                                          <p:spTgt spid="33"/>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p:tgtEl>
                                          <p:spTgt spid="2"/>
                                        </p:tgtEl>
                                        <p:attrNameLst>
                                          <p:attrName>ppt_x</p:attrName>
                                        </p:attrNameLst>
                                      </p:cBhvr>
                                      <p:tavLst>
                                        <p:tav tm="0">
                                          <p:val>
                                            <p:strVal val="#ppt_x-#ppt_w*1.125000"/>
                                          </p:val>
                                        </p:tav>
                                        <p:tav tm="100000">
                                          <p:val>
                                            <p:strVal val="#ppt_x"/>
                                          </p:val>
                                        </p:tav>
                                      </p:tavLst>
                                    </p:anim>
                                    <p:animEffect transition="in" filter="wipe(right)">
                                      <p:cBhvr>
                                        <p:cTn id="12" dur="500"/>
                                        <p:tgtEl>
                                          <p:spTgt spid="2"/>
                                        </p:tgtEl>
                                      </p:cBhvr>
                                    </p:animEffect>
                                  </p:childTnLst>
                                </p:cTn>
                              </p:par>
                            </p:childTnLst>
                          </p:cTn>
                        </p:par>
                        <p:par>
                          <p:cTn id="13" fill="hold">
                            <p:stCondLst>
                              <p:cond delay="500"/>
                            </p:stCondLst>
                            <p:childTnLst>
                              <p:par>
                                <p:cTn id="14" presetID="47"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anim calcmode="lin" valueType="num">
                                      <p:cBhvr>
                                        <p:cTn id="17" dur="500" fill="hold"/>
                                        <p:tgtEl>
                                          <p:spTgt spid="3"/>
                                        </p:tgtEl>
                                        <p:attrNameLst>
                                          <p:attrName>ppt_x</p:attrName>
                                        </p:attrNameLst>
                                      </p:cBhvr>
                                      <p:tavLst>
                                        <p:tav tm="0">
                                          <p:val>
                                            <p:strVal val="#ppt_x"/>
                                          </p:val>
                                        </p:tav>
                                        <p:tav tm="100000">
                                          <p:val>
                                            <p:strVal val="#ppt_x"/>
                                          </p:val>
                                        </p:tav>
                                      </p:tavLst>
                                    </p:anim>
                                    <p:anim calcmode="lin" valueType="num">
                                      <p:cBhvr>
                                        <p:cTn id="18" dur="500" fill="hold"/>
                                        <p:tgtEl>
                                          <p:spTgt spid="3"/>
                                        </p:tgtEl>
                                        <p:attrNameLst>
                                          <p:attrName>ppt_y</p:attrName>
                                        </p:attrNameLst>
                                      </p:cBhvr>
                                      <p:tavLst>
                                        <p:tav tm="0">
                                          <p:val>
                                            <p:strVal val="#ppt_y-.1"/>
                                          </p:val>
                                        </p:tav>
                                        <p:tav tm="100000">
                                          <p:val>
                                            <p:strVal val="#ppt_y"/>
                                          </p:val>
                                        </p:tav>
                                      </p:tavLst>
                                    </p:anim>
                                  </p:childTnLst>
                                </p:cTn>
                              </p:par>
                              <p:par>
                                <p:cTn id="19" presetID="12" presetClass="entr" presetSubtype="8"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p:tgtEl>
                                          <p:spTgt spid="24"/>
                                        </p:tgtEl>
                                        <p:attrNameLst>
                                          <p:attrName>ppt_x</p:attrName>
                                        </p:attrNameLst>
                                      </p:cBhvr>
                                      <p:tavLst>
                                        <p:tav tm="0">
                                          <p:val>
                                            <p:strVal val="#ppt_x-#ppt_w*1.125000"/>
                                          </p:val>
                                        </p:tav>
                                        <p:tav tm="100000">
                                          <p:val>
                                            <p:strVal val="#ppt_x"/>
                                          </p:val>
                                        </p:tav>
                                      </p:tavLst>
                                    </p:anim>
                                    <p:animEffect transition="in" filter="wipe(right)">
                                      <p:cBhvr>
                                        <p:cTn id="22" dur="500"/>
                                        <p:tgtEl>
                                          <p:spTgt spid="24"/>
                                        </p:tgtEl>
                                      </p:cBhvr>
                                    </p:animEffect>
                                  </p:childTnLst>
                                </p:cTn>
                              </p:par>
                              <p:par>
                                <p:cTn id="23" presetID="12" presetClass="entr" presetSubtype="8"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p:tgtEl>
                                          <p:spTgt spid="25"/>
                                        </p:tgtEl>
                                        <p:attrNameLst>
                                          <p:attrName>ppt_x</p:attrName>
                                        </p:attrNameLst>
                                      </p:cBhvr>
                                      <p:tavLst>
                                        <p:tav tm="0">
                                          <p:val>
                                            <p:strVal val="#ppt_x-#ppt_w*1.125000"/>
                                          </p:val>
                                        </p:tav>
                                        <p:tav tm="100000">
                                          <p:val>
                                            <p:strVal val="#ppt_x"/>
                                          </p:val>
                                        </p:tav>
                                      </p:tavLst>
                                    </p:anim>
                                    <p:animEffect transition="in" filter="wipe(right)">
                                      <p:cBhvr>
                                        <p:cTn id="26" dur="500"/>
                                        <p:tgtEl>
                                          <p:spTgt spid="25"/>
                                        </p:tgtEl>
                                      </p:cBhvr>
                                    </p:animEffect>
                                  </p:childTnLst>
                                </p:cTn>
                              </p:par>
                              <p:par>
                                <p:cTn id="27" presetID="12" presetClass="entr" presetSubtype="8" fill="hold" grpId="0" nodeType="withEffect">
                                  <p:stCondLst>
                                    <p:cond delay="30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p:tgtEl>
                                          <p:spTgt spid="15"/>
                                        </p:tgtEl>
                                        <p:attrNameLst>
                                          <p:attrName>ppt_x</p:attrName>
                                        </p:attrNameLst>
                                      </p:cBhvr>
                                      <p:tavLst>
                                        <p:tav tm="0">
                                          <p:val>
                                            <p:strVal val="#ppt_x-#ppt_w*1.125000"/>
                                          </p:val>
                                        </p:tav>
                                        <p:tav tm="100000">
                                          <p:val>
                                            <p:strVal val="#ppt_x"/>
                                          </p:val>
                                        </p:tav>
                                      </p:tavLst>
                                    </p:anim>
                                    <p:animEffect transition="in" filter="wipe(right)">
                                      <p:cBhvr>
                                        <p:cTn id="30" dur="500"/>
                                        <p:tgtEl>
                                          <p:spTgt spid="15"/>
                                        </p:tgtEl>
                                      </p:cBhvr>
                                    </p:animEffect>
                                  </p:childTnLst>
                                </p:cTn>
                              </p:par>
                              <p:par>
                                <p:cTn id="31" presetID="12" presetClass="entr" presetSubtype="8"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additive="base">
                                        <p:cTn id="33" dur="500"/>
                                        <p:tgtEl>
                                          <p:spTgt spid="30"/>
                                        </p:tgtEl>
                                        <p:attrNameLst>
                                          <p:attrName>ppt_x</p:attrName>
                                        </p:attrNameLst>
                                      </p:cBhvr>
                                      <p:tavLst>
                                        <p:tav tm="0">
                                          <p:val>
                                            <p:strVal val="#ppt_x-#ppt_w*1.125000"/>
                                          </p:val>
                                        </p:tav>
                                        <p:tav tm="100000">
                                          <p:val>
                                            <p:strVal val="#ppt_x"/>
                                          </p:val>
                                        </p:tav>
                                      </p:tavLst>
                                    </p:anim>
                                    <p:animEffect transition="in" filter="wipe(right)">
                                      <p:cBhvr>
                                        <p:cTn id="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5" grpId="0"/>
      <p:bldP spid="24" grpId="0" animBg="1"/>
      <p:bldP spid="25" grpId="0" animBg="1"/>
      <p:bldP spid="3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33DCE-9492-AE47-BC40-EEBC311D69AF}"/>
              </a:ext>
            </a:extLst>
          </p:cNvPr>
          <p:cNvSpPr>
            <a:spLocks noGrp="1"/>
          </p:cNvSpPr>
          <p:nvPr>
            <p:ph type="title"/>
          </p:nvPr>
        </p:nvSpPr>
        <p:spPr/>
        <p:txBody>
          <a:bodyPr/>
          <a:lstStyle/>
          <a:p>
            <a:r>
              <a:rPr lang="en-US" dirty="0" err="1"/>
              <a:t>使用pyTorch实现循环神经网络</a:t>
            </a:r>
            <a:endParaRPr lang="en-CN" dirty="0"/>
          </a:p>
        </p:txBody>
      </p:sp>
      <p:sp>
        <p:nvSpPr>
          <p:cNvPr id="3" name="Content Placeholder 2">
            <a:extLst>
              <a:ext uri="{FF2B5EF4-FFF2-40B4-BE49-F238E27FC236}">
                <a16:creationId xmlns:a16="http://schemas.microsoft.com/office/drawing/2014/main" id="{4DC53DFE-EEA1-1C4F-9C8C-688099EFC41B}"/>
              </a:ext>
            </a:extLst>
          </p:cNvPr>
          <p:cNvSpPr>
            <a:spLocks noGrp="1"/>
          </p:cNvSpPr>
          <p:nvPr>
            <p:ph idx="1"/>
          </p:nvPr>
        </p:nvSpPr>
        <p:spPr/>
        <p:txBody>
          <a:bodyPr/>
          <a:lstStyle/>
          <a:p>
            <a:r>
              <a:rPr lang="en-US" dirty="0" err="1"/>
              <a:t>使用pyTorch实现一个基于RNN的文本分类器</a:t>
            </a:r>
            <a:endParaRPr lang="en-US" dirty="0"/>
          </a:p>
          <a:p>
            <a:pPr lvl="1"/>
            <a:r>
              <a:rPr lang="en-CN" dirty="0"/>
              <a:t>输入</a:t>
            </a:r>
            <a:r>
              <a:rPr lang="zh-CN" altLang="en-US" dirty="0"/>
              <a:t>：人名</a:t>
            </a:r>
            <a:endParaRPr lang="en-US" altLang="zh-CN" dirty="0"/>
          </a:p>
          <a:p>
            <a:pPr lvl="1"/>
            <a:r>
              <a:rPr lang="zh-CN" altLang="en-US" dirty="0"/>
              <a:t>输出：这是哪种语言中常见的人名</a:t>
            </a:r>
            <a:endParaRPr lang="en-CN" dirty="0"/>
          </a:p>
        </p:txBody>
      </p:sp>
      <p:graphicFrame>
        <p:nvGraphicFramePr>
          <p:cNvPr id="4" name="内容占位符 3">
            <a:extLst>
              <a:ext uri="{FF2B5EF4-FFF2-40B4-BE49-F238E27FC236}">
                <a16:creationId xmlns:a16="http://schemas.microsoft.com/office/drawing/2014/main" id="{254B301B-EA9A-1142-9602-E837F307C984}"/>
              </a:ext>
            </a:extLst>
          </p:cNvPr>
          <p:cNvGraphicFramePr>
            <a:graphicFrameLocks/>
          </p:cNvGraphicFramePr>
          <p:nvPr>
            <p:extLst>
              <p:ext uri="{D42A27DB-BD31-4B8C-83A1-F6EECF244321}">
                <p14:modId xmlns:p14="http://schemas.microsoft.com/office/powerpoint/2010/main" val="2117314547"/>
              </p:ext>
            </p:extLst>
          </p:nvPr>
        </p:nvGraphicFramePr>
        <p:xfrm>
          <a:off x="385893" y="1884658"/>
          <a:ext cx="8372213" cy="27965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993543"/>
      </p:ext>
    </p:extLst>
  </p:cSld>
  <p:clrMapOvr>
    <a:masterClrMapping/>
  </p:clrMapOvr>
  <p:transition spd="slow">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DDCCB-6068-E640-B106-7CD5844708E9}"/>
              </a:ext>
            </a:extLst>
          </p:cNvPr>
          <p:cNvSpPr>
            <a:spLocks noGrp="1"/>
          </p:cNvSpPr>
          <p:nvPr>
            <p:ph type="title"/>
          </p:nvPr>
        </p:nvSpPr>
        <p:spPr/>
        <p:txBody>
          <a:bodyPr/>
          <a:lstStyle/>
          <a:p>
            <a:r>
              <a:rPr lang="en-CN" dirty="0"/>
              <a:t>数据准备</a:t>
            </a:r>
          </a:p>
        </p:txBody>
      </p:sp>
      <p:sp>
        <p:nvSpPr>
          <p:cNvPr id="3" name="Content Placeholder 2">
            <a:extLst>
              <a:ext uri="{FF2B5EF4-FFF2-40B4-BE49-F238E27FC236}">
                <a16:creationId xmlns:a16="http://schemas.microsoft.com/office/drawing/2014/main" id="{98C63CC8-D0E3-FD49-9D63-172E4B54046F}"/>
              </a:ext>
            </a:extLst>
          </p:cNvPr>
          <p:cNvSpPr>
            <a:spLocks noGrp="1"/>
          </p:cNvSpPr>
          <p:nvPr>
            <p:ph idx="1"/>
          </p:nvPr>
        </p:nvSpPr>
        <p:spPr/>
        <p:txBody>
          <a:bodyPr/>
          <a:lstStyle/>
          <a:p>
            <a:r>
              <a:rPr lang="en-CN" dirty="0"/>
              <a:t>基于RNN的名字分类数据集</a:t>
            </a:r>
            <a:r>
              <a:rPr lang="zh-CN" altLang="en-US" dirty="0"/>
              <a:t>：</a:t>
            </a:r>
            <a:endParaRPr lang="en-US" altLang="zh-CN" dirty="0"/>
          </a:p>
          <a:p>
            <a:pPr lvl="1"/>
            <a:r>
              <a:rPr lang="en-US" altLang="zh-CN" dirty="0"/>
              <a:t>20,074</a:t>
            </a:r>
            <a:r>
              <a:rPr lang="zh-CN" altLang="en-US" dirty="0"/>
              <a:t>行</a:t>
            </a:r>
            <a:r>
              <a:rPr lang="en-CN" dirty="0"/>
              <a:t>CSV文件</a:t>
            </a:r>
          </a:p>
          <a:p>
            <a:pPr lvl="1"/>
            <a:r>
              <a:rPr lang="zh-CN" altLang="en-US" dirty="0"/>
              <a:t>每一行包含：</a:t>
            </a:r>
            <a:r>
              <a:rPr lang="en-CN" dirty="0"/>
              <a:t>人名</a:t>
            </a:r>
            <a:r>
              <a:rPr lang="zh-CN" altLang="en-US" dirty="0"/>
              <a:t>，国名</a:t>
            </a:r>
            <a:endParaRPr lang="en-US" altLang="zh-CN" dirty="0"/>
          </a:p>
          <a:p>
            <a:endParaRPr lang="en-CN" dirty="0"/>
          </a:p>
        </p:txBody>
      </p:sp>
      <p:pic>
        <p:nvPicPr>
          <p:cNvPr id="5" name="Picture 4">
            <a:extLst>
              <a:ext uri="{FF2B5EF4-FFF2-40B4-BE49-F238E27FC236}">
                <a16:creationId xmlns:a16="http://schemas.microsoft.com/office/drawing/2014/main" id="{B0A07890-52CE-8341-B39C-44DD77FE66AF}"/>
              </a:ext>
            </a:extLst>
          </p:cNvPr>
          <p:cNvPicPr>
            <a:picLocks noChangeAspect="1"/>
          </p:cNvPicPr>
          <p:nvPr/>
        </p:nvPicPr>
        <p:blipFill>
          <a:blip r:embed="rId2"/>
          <a:stretch>
            <a:fillRect/>
          </a:stretch>
        </p:blipFill>
        <p:spPr>
          <a:xfrm>
            <a:off x="5833237" y="854002"/>
            <a:ext cx="1341416" cy="4016448"/>
          </a:xfrm>
          <a:prstGeom prst="rect">
            <a:avLst/>
          </a:prstGeom>
        </p:spPr>
      </p:pic>
    </p:spTree>
    <p:extLst>
      <p:ext uri="{BB962C8B-B14F-4D97-AF65-F5344CB8AC3E}">
        <p14:creationId xmlns:p14="http://schemas.microsoft.com/office/powerpoint/2010/main" val="2282002234"/>
      </p:ext>
    </p:extLst>
  </p:cSld>
  <p:clrMapOvr>
    <a:masterClrMapping/>
  </p:clrMapOvr>
  <p:transition spd="slow">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FDEC5-5496-0546-A6D7-8C7553B45EE5}"/>
              </a:ext>
            </a:extLst>
          </p:cNvPr>
          <p:cNvSpPr>
            <a:spLocks noGrp="1"/>
          </p:cNvSpPr>
          <p:nvPr>
            <p:ph type="title"/>
          </p:nvPr>
        </p:nvSpPr>
        <p:spPr/>
        <p:txBody>
          <a:bodyPr/>
          <a:lstStyle/>
          <a:p>
            <a:pPr>
              <a:lnSpc>
                <a:spcPct val="150000"/>
              </a:lnSpc>
              <a:buClr>
                <a:srgbClr val="C00000"/>
              </a:buClr>
            </a:pPr>
            <a:r>
              <a:rPr lang="zh-CN" altLang="en-US" dirty="0"/>
              <a:t>如何表示输入？</a:t>
            </a:r>
            <a:endParaRPr lang="en-US" altLang="zh-CN" dirty="0"/>
          </a:p>
        </p:txBody>
      </p:sp>
      <p:sp>
        <p:nvSpPr>
          <p:cNvPr id="3" name="Content Placeholder 2">
            <a:extLst>
              <a:ext uri="{FF2B5EF4-FFF2-40B4-BE49-F238E27FC236}">
                <a16:creationId xmlns:a16="http://schemas.microsoft.com/office/drawing/2014/main" id="{DD5382AB-AB03-844E-BDF7-1CF6EEE231E6}"/>
              </a:ext>
            </a:extLst>
          </p:cNvPr>
          <p:cNvSpPr>
            <a:spLocks noGrp="1"/>
          </p:cNvSpPr>
          <p:nvPr>
            <p:ph idx="1"/>
          </p:nvPr>
        </p:nvSpPr>
        <p:spPr/>
        <p:txBody>
          <a:bodyPr/>
          <a:lstStyle/>
          <a:p>
            <a:r>
              <a:rPr lang="en-US" dirty="0" err="1"/>
              <a:t>目标</a:t>
            </a:r>
            <a:r>
              <a:rPr lang="zh-CN" altLang="en-US" dirty="0"/>
              <a:t>：</a:t>
            </a:r>
            <a:r>
              <a:rPr lang="en-US" dirty="0" err="1"/>
              <a:t>实现一个基于RNN的文本分类器</a:t>
            </a:r>
            <a:endParaRPr lang="en-US" dirty="0"/>
          </a:p>
          <a:p>
            <a:pPr lvl="1"/>
            <a:r>
              <a:rPr lang="en-CN" dirty="0"/>
              <a:t>输入</a:t>
            </a:r>
            <a:r>
              <a:rPr lang="zh-CN" altLang="en-US" dirty="0"/>
              <a:t>：人名</a:t>
            </a:r>
            <a:endParaRPr lang="en-US" altLang="zh-CN" dirty="0"/>
          </a:p>
          <a:p>
            <a:pPr lvl="1"/>
            <a:r>
              <a:rPr lang="zh-CN" altLang="en-US" dirty="0"/>
              <a:t>输出：这是哪种语言中常见的人名</a:t>
            </a:r>
            <a:endParaRPr lang="en-CN" dirty="0"/>
          </a:p>
          <a:p>
            <a:r>
              <a:rPr lang="en-CN" dirty="0"/>
              <a:t>任务要求的输入</a:t>
            </a:r>
            <a:r>
              <a:rPr lang="zh-CN" altLang="en-US" dirty="0"/>
              <a:t>：表示人名的字符串</a:t>
            </a:r>
            <a:endParaRPr lang="en-US" altLang="zh-CN" dirty="0"/>
          </a:p>
          <a:p>
            <a:r>
              <a:rPr lang="en-US" altLang="zh-CN" dirty="0"/>
              <a:t>RNN</a:t>
            </a:r>
            <a:r>
              <a:rPr lang="zh-CN" altLang="en-US" dirty="0"/>
              <a:t>模型的输入：长度可变的</a:t>
            </a:r>
            <a:r>
              <a:rPr lang="en-US" altLang="zh-CN" dirty="0"/>
              <a:t>tensor</a:t>
            </a:r>
          </a:p>
          <a:p>
            <a:pPr lvl="1"/>
            <a:endParaRPr lang="en-US" dirty="0"/>
          </a:p>
          <a:p>
            <a:pPr lvl="1"/>
            <a:endParaRPr lang="en-US" dirty="0"/>
          </a:p>
          <a:p>
            <a:pPr lvl="1"/>
            <a:endParaRPr lang="en-US" dirty="0"/>
          </a:p>
          <a:p>
            <a:pPr lvl="1"/>
            <a:endParaRPr lang="en-CN" dirty="0"/>
          </a:p>
          <a:p>
            <a:r>
              <a:rPr lang="en-CN" dirty="0"/>
              <a:t>如何将一个表示人名的字符串</a:t>
            </a:r>
            <a:r>
              <a:rPr lang="zh-CN" altLang="en-US" dirty="0"/>
              <a:t>，转化为</a:t>
            </a:r>
            <a:r>
              <a:rPr lang="en-US" altLang="zh-CN" dirty="0"/>
              <a:t>RNN</a:t>
            </a:r>
            <a:r>
              <a:rPr lang="zh-CN" altLang="en-US" dirty="0"/>
              <a:t>可接受的输入呢？</a:t>
            </a:r>
            <a:endParaRPr lang="en-CN" dirty="0"/>
          </a:p>
        </p:txBody>
      </p:sp>
      <p:pic>
        <p:nvPicPr>
          <p:cNvPr id="8" name="Picture 7">
            <a:extLst>
              <a:ext uri="{FF2B5EF4-FFF2-40B4-BE49-F238E27FC236}">
                <a16:creationId xmlns:a16="http://schemas.microsoft.com/office/drawing/2014/main" id="{B8EC662D-AC48-AE4A-AF47-583FC447E0C5}"/>
              </a:ext>
            </a:extLst>
          </p:cNvPr>
          <p:cNvPicPr>
            <a:picLocks noChangeAspect="1"/>
          </p:cNvPicPr>
          <p:nvPr/>
        </p:nvPicPr>
        <p:blipFill>
          <a:blip r:embed="rId3"/>
          <a:stretch>
            <a:fillRect/>
          </a:stretch>
        </p:blipFill>
        <p:spPr>
          <a:xfrm>
            <a:off x="2515986" y="2571750"/>
            <a:ext cx="4638252" cy="1304721"/>
          </a:xfrm>
          <a:prstGeom prst="rect">
            <a:avLst/>
          </a:prstGeom>
        </p:spPr>
      </p:pic>
    </p:spTree>
    <p:extLst>
      <p:ext uri="{BB962C8B-B14F-4D97-AF65-F5344CB8AC3E}">
        <p14:creationId xmlns:p14="http://schemas.microsoft.com/office/powerpoint/2010/main" val="1090297395"/>
      </p:ext>
    </p:extLst>
  </p:cSld>
  <p:clrMapOvr>
    <a:masterClrMapping/>
  </p:clrMapOvr>
  <p:transition spd="slow">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FDEC5-5496-0546-A6D7-8C7553B45EE5}"/>
              </a:ext>
            </a:extLst>
          </p:cNvPr>
          <p:cNvSpPr>
            <a:spLocks noGrp="1"/>
          </p:cNvSpPr>
          <p:nvPr>
            <p:ph type="title"/>
          </p:nvPr>
        </p:nvSpPr>
        <p:spPr/>
        <p:txBody>
          <a:bodyPr/>
          <a:lstStyle/>
          <a:p>
            <a:pPr>
              <a:lnSpc>
                <a:spcPct val="150000"/>
              </a:lnSpc>
              <a:buClr>
                <a:srgbClr val="C00000"/>
              </a:buClr>
            </a:pPr>
            <a:r>
              <a:rPr lang="zh-CN" altLang="en-US" dirty="0"/>
              <a:t>如何表示输入？</a:t>
            </a:r>
            <a:endParaRPr lang="en-US" altLang="zh-CN" dirty="0"/>
          </a:p>
        </p:txBody>
      </p:sp>
      <p:sp>
        <p:nvSpPr>
          <p:cNvPr id="3" name="Content Placeholder 2">
            <a:extLst>
              <a:ext uri="{FF2B5EF4-FFF2-40B4-BE49-F238E27FC236}">
                <a16:creationId xmlns:a16="http://schemas.microsoft.com/office/drawing/2014/main" id="{DD5382AB-AB03-844E-BDF7-1CF6EEE231E6}"/>
              </a:ext>
            </a:extLst>
          </p:cNvPr>
          <p:cNvSpPr>
            <a:spLocks noGrp="1"/>
          </p:cNvSpPr>
          <p:nvPr>
            <p:ph idx="1"/>
          </p:nvPr>
        </p:nvSpPr>
        <p:spPr/>
        <p:txBody>
          <a:bodyPr/>
          <a:lstStyle/>
          <a:p>
            <a:r>
              <a:rPr lang="en-CN" dirty="0"/>
              <a:t>第</a:t>
            </a:r>
            <a:r>
              <a:rPr lang="en-US" altLang="zh-CN" dirty="0"/>
              <a:t>0</a:t>
            </a:r>
            <a:r>
              <a:rPr lang="zh-CN" altLang="en-US" dirty="0"/>
              <a:t>步：读入数据</a:t>
            </a:r>
            <a:endParaRPr lang="en-CN" dirty="0"/>
          </a:p>
        </p:txBody>
      </p:sp>
      <p:pic>
        <p:nvPicPr>
          <p:cNvPr id="5" name="Picture 4">
            <a:extLst>
              <a:ext uri="{FF2B5EF4-FFF2-40B4-BE49-F238E27FC236}">
                <a16:creationId xmlns:a16="http://schemas.microsoft.com/office/drawing/2014/main" id="{DD66C6C2-3D97-DF40-8A10-3737B5269DBC}"/>
              </a:ext>
            </a:extLst>
          </p:cNvPr>
          <p:cNvPicPr>
            <a:picLocks noChangeAspect="1"/>
          </p:cNvPicPr>
          <p:nvPr/>
        </p:nvPicPr>
        <p:blipFill>
          <a:blip r:embed="rId3"/>
          <a:stretch>
            <a:fillRect/>
          </a:stretch>
        </p:blipFill>
        <p:spPr>
          <a:xfrm>
            <a:off x="1108363" y="1423106"/>
            <a:ext cx="7160029" cy="1920609"/>
          </a:xfrm>
          <a:prstGeom prst="rect">
            <a:avLst/>
          </a:prstGeom>
        </p:spPr>
      </p:pic>
    </p:spTree>
    <p:extLst>
      <p:ext uri="{BB962C8B-B14F-4D97-AF65-F5344CB8AC3E}">
        <p14:creationId xmlns:p14="http://schemas.microsoft.com/office/powerpoint/2010/main" val="3108780858"/>
      </p:ext>
    </p:extLst>
  </p:cSld>
  <p:clrMapOvr>
    <a:masterClrMapping/>
  </p:clrMapOvr>
  <p:transition spd="slow">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FDEC5-5496-0546-A6D7-8C7553B45EE5}"/>
              </a:ext>
            </a:extLst>
          </p:cNvPr>
          <p:cNvSpPr>
            <a:spLocks noGrp="1"/>
          </p:cNvSpPr>
          <p:nvPr>
            <p:ph type="title"/>
          </p:nvPr>
        </p:nvSpPr>
        <p:spPr/>
        <p:txBody>
          <a:bodyPr/>
          <a:lstStyle/>
          <a:p>
            <a:pPr>
              <a:lnSpc>
                <a:spcPct val="150000"/>
              </a:lnSpc>
              <a:buClr>
                <a:srgbClr val="C00000"/>
              </a:buClr>
            </a:pPr>
            <a:r>
              <a:rPr lang="zh-CN" altLang="en-US" dirty="0"/>
              <a:t>如何表示输入？</a:t>
            </a:r>
            <a:endParaRPr lang="en-US" altLang="zh-CN" dirty="0"/>
          </a:p>
        </p:txBody>
      </p:sp>
      <p:sp>
        <p:nvSpPr>
          <p:cNvPr id="3" name="Content Placeholder 2">
            <a:extLst>
              <a:ext uri="{FF2B5EF4-FFF2-40B4-BE49-F238E27FC236}">
                <a16:creationId xmlns:a16="http://schemas.microsoft.com/office/drawing/2014/main" id="{DD5382AB-AB03-844E-BDF7-1CF6EEE231E6}"/>
              </a:ext>
            </a:extLst>
          </p:cNvPr>
          <p:cNvSpPr>
            <a:spLocks noGrp="1"/>
          </p:cNvSpPr>
          <p:nvPr>
            <p:ph idx="1"/>
          </p:nvPr>
        </p:nvSpPr>
        <p:spPr>
          <a:xfrm>
            <a:off x="457200" y="819149"/>
            <a:ext cx="8229600" cy="1536123"/>
          </a:xfrm>
        </p:spPr>
        <p:txBody>
          <a:bodyPr>
            <a:normAutofit fontScale="77500" lnSpcReduction="20000"/>
          </a:bodyPr>
          <a:lstStyle/>
          <a:p>
            <a:r>
              <a:rPr lang="en-CN" dirty="0"/>
              <a:t>第</a:t>
            </a:r>
            <a:r>
              <a:rPr lang="en-US" altLang="zh-CN" dirty="0"/>
              <a:t>1</a:t>
            </a:r>
            <a:r>
              <a:rPr lang="zh-CN" altLang="en-US" dirty="0"/>
              <a:t>步：构建一个字典，将每个字符映射为一个整数，组成一个</a:t>
            </a:r>
            <a:r>
              <a:rPr lang="en-US" altLang="zh-CN" dirty="0"/>
              <a:t>tensor</a:t>
            </a:r>
          </a:p>
          <a:p>
            <a:pPr lvl="1"/>
            <a:r>
              <a:rPr lang="en-US" dirty="0" err="1"/>
              <a:t>首先使用</a:t>
            </a:r>
            <a:r>
              <a:rPr lang="en-US" b="1" dirty="0" err="1"/>
              <a:t>集合</a:t>
            </a:r>
            <a:r>
              <a:rPr lang="zh-CN" altLang="en-US" dirty="0"/>
              <a:t>，得到所有在人名中出现的字符，保存在一个</a:t>
            </a:r>
            <a:r>
              <a:rPr lang="zh-CN" altLang="en-US" b="1" dirty="0"/>
              <a:t>有序列表</a:t>
            </a:r>
            <a:r>
              <a:rPr lang="zh-CN" altLang="en-US" dirty="0"/>
              <a:t>中</a:t>
            </a:r>
            <a:endParaRPr lang="en-US" altLang="zh-CN" dirty="0"/>
          </a:p>
          <a:p>
            <a:pPr lvl="1"/>
            <a:r>
              <a:rPr lang="en-CN" dirty="0"/>
              <a:t>然后构建</a:t>
            </a:r>
            <a:r>
              <a:rPr lang="en-CN" b="1" dirty="0"/>
              <a:t>字典</a:t>
            </a:r>
            <a:r>
              <a:rPr lang="zh-CN" altLang="en-US" dirty="0"/>
              <a:t>，将每个</a:t>
            </a:r>
            <a:r>
              <a:rPr lang="zh-CN" altLang="en-US" b="1" dirty="0"/>
              <a:t>字符</a:t>
            </a:r>
            <a:r>
              <a:rPr lang="zh-CN" altLang="en-US" dirty="0"/>
              <a:t>映射为这个字符在有序列表中出现的位置（</a:t>
            </a:r>
            <a:r>
              <a:rPr lang="zh-CN" altLang="en-US" b="1" dirty="0"/>
              <a:t>整数</a:t>
            </a:r>
            <a:r>
              <a:rPr lang="zh-CN" altLang="en-US" dirty="0"/>
              <a:t>）</a:t>
            </a:r>
            <a:endParaRPr lang="en-US" altLang="zh-CN" dirty="0"/>
          </a:p>
          <a:p>
            <a:pPr lvl="2"/>
            <a:r>
              <a:rPr lang="zh-CN" altLang="en-US" dirty="0"/>
              <a:t>整数的取值范围为</a:t>
            </a:r>
            <a:r>
              <a:rPr lang="en-US" altLang="zh-CN" dirty="0"/>
              <a:t>0~V-1</a:t>
            </a:r>
            <a:r>
              <a:rPr lang="zh-CN" altLang="en-US" dirty="0"/>
              <a:t>，</a:t>
            </a:r>
            <a:r>
              <a:rPr lang="en-US" altLang="zh-CN" dirty="0"/>
              <a:t>V</a:t>
            </a:r>
            <a:r>
              <a:rPr lang="zh-CN" altLang="en-US" dirty="0"/>
              <a:t>是字符集合的大小</a:t>
            </a:r>
            <a:endParaRPr lang="en-US" altLang="zh-CN" dirty="0"/>
          </a:p>
          <a:p>
            <a:pPr lvl="1"/>
            <a:r>
              <a:rPr lang="en-CN" dirty="0"/>
              <a:t>最后使用该字典</a:t>
            </a:r>
            <a:r>
              <a:rPr lang="zh-CN" altLang="en-US" dirty="0"/>
              <a:t>，将人名字符串，转变为一个</a:t>
            </a:r>
            <a:r>
              <a:rPr lang="zh-CN" altLang="en-US" b="1" dirty="0"/>
              <a:t>保存了整数的</a:t>
            </a:r>
            <a:r>
              <a:rPr lang="en-US" altLang="zh-CN" b="1" dirty="0"/>
              <a:t>tensor</a:t>
            </a:r>
          </a:p>
          <a:p>
            <a:pPr lvl="2"/>
            <a:r>
              <a:rPr lang="en-US" dirty="0" err="1"/>
              <a:t>注意</a:t>
            </a:r>
            <a:r>
              <a:rPr lang="zh-CN" altLang="en-US" dirty="0"/>
              <a:t>：</a:t>
            </a:r>
            <a:r>
              <a:rPr lang="en-US" altLang="zh-CN" dirty="0" err="1"/>
              <a:t>name_tensor_long</a:t>
            </a:r>
            <a:r>
              <a:rPr lang="zh-CN" altLang="en-US" dirty="0"/>
              <a:t>为一个</a:t>
            </a:r>
            <a:r>
              <a:rPr lang="en-US" altLang="zh-CN" dirty="0"/>
              <a:t>shape</a:t>
            </a:r>
            <a:r>
              <a:rPr lang="zh-CN" altLang="en-US" dirty="0"/>
              <a:t>为</a:t>
            </a:r>
            <a:r>
              <a:rPr lang="en-US" altLang="zh-CN" dirty="0"/>
              <a:t>(</a:t>
            </a:r>
            <a:r>
              <a:rPr lang="zh-CN" altLang="en-US" dirty="0"/>
              <a:t>字符串长度</a:t>
            </a:r>
            <a:r>
              <a:rPr lang="en-US" altLang="zh-CN" dirty="0"/>
              <a:t>,1)</a:t>
            </a:r>
            <a:r>
              <a:rPr lang="zh-CN" altLang="en-US" dirty="0"/>
              <a:t>的列向量，其中的元素为</a:t>
            </a:r>
            <a:r>
              <a:rPr lang="en-US" altLang="zh-CN" dirty="0" err="1"/>
              <a:t>torch.long</a:t>
            </a:r>
            <a:r>
              <a:rPr lang="zh-CN" altLang="en-US" dirty="0"/>
              <a:t>类型的整数，取值范围为</a:t>
            </a:r>
            <a:r>
              <a:rPr lang="en-US" altLang="zh-CN" dirty="0"/>
              <a:t>0~V-1</a:t>
            </a:r>
            <a:endParaRPr lang="en-CN" dirty="0"/>
          </a:p>
        </p:txBody>
      </p:sp>
      <p:pic>
        <p:nvPicPr>
          <p:cNvPr id="6" name="Picture 5">
            <a:extLst>
              <a:ext uri="{FF2B5EF4-FFF2-40B4-BE49-F238E27FC236}">
                <a16:creationId xmlns:a16="http://schemas.microsoft.com/office/drawing/2014/main" id="{21C14A91-C016-3244-985C-76A856128E9C}"/>
              </a:ext>
            </a:extLst>
          </p:cNvPr>
          <p:cNvPicPr>
            <a:picLocks noChangeAspect="1"/>
          </p:cNvPicPr>
          <p:nvPr/>
        </p:nvPicPr>
        <p:blipFill>
          <a:blip r:embed="rId3"/>
          <a:stretch>
            <a:fillRect/>
          </a:stretch>
        </p:blipFill>
        <p:spPr>
          <a:xfrm>
            <a:off x="1174864" y="2510443"/>
            <a:ext cx="7232073" cy="2260901"/>
          </a:xfrm>
          <a:prstGeom prst="rect">
            <a:avLst/>
          </a:prstGeom>
        </p:spPr>
      </p:pic>
    </p:spTree>
    <p:extLst>
      <p:ext uri="{BB962C8B-B14F-4D97-AF65-F5344CB8AC3E}">
        <p14:creationId xmlns:p14="http://schemas.microsoft.com/office/powerpoint/2010/main" val="1849409037"/>
      </p:ext>
    </p:extLst>
  </p:cSld>
  <p:clrMapOvr>
    <a:masterClrMapping/>
  </p:clrMapOvr>
  <p:transition spd="slow">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FDEC5-5496-0546-A6D7-8C7553B45EE5}"/>
              </a:ext>
            </a:extLst>
          </p:cNvPr>
          <p:cNvSpPr>
            <a:spLocks noGrp="1"/>
          </p:cNvSpPr>
          <p:nvPr>
            <p:ph type="title"/>
          </p:nvPr>
        </p:nvSpPr>
        <p:spPr/>
        <p:txBody>
          <a:bodyPr/>
          <a:lstStyle/>
          <a:p>
            <a:pPr>
              <a:lnSpc>
                <a:spcPct val="150000"/>
              </a:lnSpc>
              <a:buClr>
                <a:srgbClr val="C00000"/>
              </a:buClr>
            </a:pPr>
            <a:r>
              <a:rPr lang="zh-CN" altLang="en-US" dirty="0"/>
              <a:t>如何表示输入？</a:t>
            </a:r>
            <a:endParaRPr lang="en-US" altLang="zh-CN" dirty="0"/>
          </a:p>
        </p:txBody>
      </p:sp>
      <p:sp>
        <p:nvSpPr>
          <p:cNvPr id="3" name="Content Placeholder 2">
            <a:extLst>
              <a:ext uri="{FF2B5EF4-FFF2-40B4-BE49-F238E27FC236}">
                <a16:creationId xmlns:a16="http://schemas.microsoft.com/office/drawing/2014/main" id="{DD5382AB-AB03-844E-BDF7-1CF6EEE231E6}"/>
              </a:ext>
            </a:extLst>
          </p:cNvPr>
          <p:cNvSpPr>
            <a:spLocks noGrp="1"/>
          </p:cNvSpPr>
          <p:nvPr>
            <p:ph idx="1"/>
          </p:nvPr>
        </p:nvSpPr>
        <p:spPr>
          <a:xfrm>
            <a:off x="457200" y="819150"/>
            <a:ext cx="8229600" cy="1308908"/>
          </a:xfrm>
        </p:spPr>
        <p:txBody>
          <a:bodyPr>
            <a:normAutofit lnSpcReduction="10000"/>
          </a:bodyPr>
          <a:lstStyle/>
          <a:p>
            <a:r>
              <a:rPr lang="en-CN" dirty="0"/>
              <a:t>第</a:t>
            </a:r>
            <a:r>
              <a:rPr lang="en-US" altLang="zh-CN" dirty="0"/>
              <a:t>2</a:t>
            </a:r>
            <a:r>
              <a:rPr lang="zh-CN" altLang="en-US" dirty="0"/>
              <a:t>步：使用</a:t>
            </a:r>
            <a:r>
              <a:rPr lang="en-US" altLang="zh-CN" dirty="0" err="1"/>
              <a:t>nn.Embedding</a:t>
            </a:r>
            <a:r>
              <a:rPr lang="zh-CN" altLang="en-US" dirty="0"/>
              <a:t>层，将一个整数映射为一个多维浮点数组成的向量，使其能作为</a:t>
            </a:r>
            <a:r>
              <a:rPr lang="en-US" altLang="zh-CN" dirty="0"/>
              <a:t>RNN</a:t>
            </a:r>
            <a:r>
              <a:rPr lang="zh-CN" altLang="en-US" dirty="0"/>
              <a:t>模型的输入</a:t>
            </a:r>
            <a:endParaRPr lang="en-US" altLang="zh-CN" dirty="0"/>
          </a:p>
          <a:p>
            <a:pPr lvl="1"/>
            <a:r>
              <a:rPr lang="zh-CN" altLang="en-US" dirty="0"/>
              <a:t>这种方法常被成为嵌入表示</a:t>
            </a:r>
            <a:endParaRPr lang="en-US" altLang="zh-CN" dirty="0"/>
          </a:p>
          <a:p>
            <a:pPr lvl="1"/>
            <a:r>
              <a:rPr lang="zh-CN" altLang="en-US" dirty="0"/>
              <a:t>嵌入维度通常为几十维</a:t>
            </a:r>
            <a:r>
              <a:rPr lang="en-US" altLang="zh-CN" dirty="0"/>
              <a:t>~</a:t>
            </a:r>
            <a:r>
              <a:rPr lang="zh-CN" altLang="en-US" dirty="0"/>
              <a:t>几百维</a:t>
            </a:r>
            <a:endParaRPr lang="en-US" altLang="zh-CN" dirty="0"/>
          </a:p>
        </p:txBody>
      </p:sp>
      <p:pic>
        <p:nvPicPr>
          <p:cNvPr id="5" name="Picture 4">
            <a:extLst>
              <a:ext uri="{FF2B5EF4-FFF2-40B4-BE49-F238E27FC236}">
                <a16:creationId xmlns:a16="http://schemas.microsoft.com/office/drawing/2014/main" id="{70075BD8-544E-4D47-BE6F-12C00C89D2CB}"/>
              </a:ext>
            </a:extLst>
          </p:cNvPr>
          <p:cNvPicPr>
            <a:picLocks noChangeAspect="1"/>
          </p:cNvPicPr>
          <p:nvPr/>
        </p:nvPicPr>
        <p:blipFill>
          <a:blip r:embed="rId3"/>
          <a:stretch>
            <a:fillRect/>
          </a:stretch>
        </p:blipFill>
        <p:spPr>
          <a:xfrm>
            <a:off x="1274617" y="2115483"/>
            <a:ext cx="6738851" cy="2718717"/>
          </a:xfrm>
          <a:prstGeom prst="rect">
            <a:avLst/>
          </a:prstGeom>
        </p:spPr>
      </p:pic>
    </p:spTree>
    <p:extLst>
      <p:ext uri="{BB962C8B-B14F-4D97-AF65-F5344CB8AC3E}">
        <p14:creationId xmlns:p14="http://schemas.microsoft.com/office/powerpoint/2010/main" val="616457868"/>
      </p:ext>
    </p:extLst>
  </p:cSld>
  <p:clrMapOvr>
    <a:masterClrMapping/>
  </p:clrMapOvr>
  <p:transition spd="slow">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4ADE2-D93B-064F-B847-859558828CC4}"/>
              </a:ext>
            </a:extLst>
          </p:cNvPr>
          <p:cNvSpPr>
            <a:spLocks noGrp="1"/>
          </p:cNvSpPr>
          <p:nvPr>
            <p:ph type="title"/>
          </p:nvPr>
        </p:nvSpPr>
        <p:spPr/>
        <p:txBody>
          <a:bodyPr/>
          <a:lstStyle/>
          <a:p>
            <a:r>
              <a:rPr lang="en-CN" dirty="0"/>
              <a:t>复习</a:t>
            </a:r>
          </a:p>
        </p:txBody>
      </p:sp>
      <p:sp>
        <p:nvSpPr>
          <p:cNvPr id="3" name="Content Placeholder 2">
            <a:extLst>
              <a:ext uri="{FF2B5EF4-FFF2-40B4-BE49-F238E27FC236}">
                <a16:creationId xmlns:a16="http://schemas.microsoft.com/office/drawing/2014/main" id="{E90311EB-365A-4345-9EEC-D54AF1055266}"/>
              </a:ext>
            </a:extLst>
          </p:cNvPr>
          <p:cNvSpPr>
            <a:spLocks noGrp="1"/>
          </p:cNvSpPr>
          <p:nvPr>
            <p:ph idx="1"/>
          </p:nvPr>
        </p:nvSpPr>
        <p:spPr/>
        <p:txBody>
          <a:bodyPr/>
          <a:lstStyle/>
          <a:p>
            <a:r>
              <a:rPr lang="zh-CN" altLang="en-US" dirty="0"/>
              <a:t>上节课学习内容</a:t>
            </a:r>
            <a:endParaRPr lang="en-US" altLang="zh-CN" dirty="0"/>
          </a:p>
          <a:p>
            <a:pPr lvl="1"/>
            <a:r>
              <a:rPr lang="zh-CN" altLang="en-US" dirty="0"/>
              <a:t>自然语言处理和常见自然语言处理任务</a:t>
            </a:r>
            <a:endParaRPr lang="en-US" altLang="zh-CN" dirty="0"/>
          </a:p>
          <a:p>
            <a:pPr lvl="2"/>
            <a:r>
              <a:rPr lang="zh-CN" altLang="en-US" dirty="0"/>
              <a:t>文本分类</a:t>
            </a:r>
            <a:endParaRPr lang="en-US" altLang="zh-CN" dirty="0"/>
          </a:p>
          <a:p>
            <a:pPr lvl="2"/>
            <a:r>
              <a:rPr lang="zh-CN" altLang="en-US" dirty="0"/>
              <a:t>序列标注</a:t>
            </a:r>
            <a:endParaRPr lang="en-US" altLang="zh-CN" dirty="0"/>
          </a:p>
          <a:p>
            <a:pPr lvl="2"/>
            <a:r>
              <a:rPr lang="zh-CN" altLang="en-US" dirty="0"/>
              <a:t>机器翻译</a:t>
            </a:r>
            <a:endParaRPr lang="en-US" altLang="zh-CN" dirty="0"/>
          </a:p>
          <a:p>
            <a:pPr lvl="2"/>
            <a:r>
              <a:rPr lang="zh-CN" altLang="en-US" dirty="0"/>
              <a:t>文本生成</a:t>
            </a:r>
            <a:endParaRPr lang="en-US" altLang="zh-CN" dirty="0"/>
          </a:p>
          <a:p>
            <a:pPr lvl="1"/>
            <a:r>
              <a:rPr lang="zh-CN" altLang="en-US" dirty="0"/>
              <a:t>语言模型</a:t>
            </a:r>
            <a:endParaRPr lang="en-US" altLang="zh-CN" dirty="0"/>
          </a:p>
          <a:p>
            <a:pPr lvl="2"/>
            <a:r>
              <a:rPr lang="zh-CN" altLang="en-US" dirty="0"/>
              <a:t>使用</a:t>
            </a:r>
            <a:r>
              <a:rPr lang="en-US" altLang="zh-CN" dirty="0"/>
              <a:t>RNN</a:t>
            </a:r>
            <a:r>
              <a:rPr lang="zh-CN" altLang="en-US" dirty="0"/>
              <a:t>实现语言模型</a:t>
            </a:r>
            <a:endParaRPr lang="en-US" altLang="zh-CN" dirty="0"/>
          </a:p>
        </p:txBody>
      </p:sp>
    </p:spTree>
    <p:extLst>
      <p:ext uri="{BB962C8B-B14F-4D97-AF65-F5344CB8AC3E}">
        <p14:creationId xmlns:p14="http://schemas.microsoft.com/office/powerpoint/2010/main" val="2760534596"/>
      </p:ext>
    </p:extLst>
  </p:cSld>
  <p:clrMapOvr>
    <a:masterClrMapping/>
  </p:clrMapOvr>
  <p:transition spd="slow">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634DC-FDFA-1C42-A17E-A5ABFE6731F2}"/>
              </a:ext>
            </a:extLst>
          </p:cNvPr>
          <p:cNvSpPr>
            <a:spLocks noGrp="1"/>
          </p:cNvSpPr>
          <p:nvPr>
            <p:ph type="title"/>
          </p:nvPr>
        </p:nvSpPr>
        <p:spPr/>
        <p:txBody>
          <a:bodyPr/>
          <a:lstStyle/>
          <a:p>
            <a:r>
              <a:rPr lang="en-CN" dirty="0"/>
              <a:t>如何表示输出</a:t>
            </a:r>
            <a:r>
              <a:rPr lang="zh-CN" altLang="en-US" dirty="0"/>
              <a:t>？</a:t>
            </a:r>
            <a:endParaRPr lang="en-CN" dirty="0"/>
          </a:p>
        </p:txBody>
      </p:sp>
      <p:sp>
        <p:nvSpPr>
          <p:cNvPr id="3" name="Content Placeholder 2">
            <a:extLst>
              <a:ext uri="{FF2B5EF4-FFF2-40B4-BE49-F238E27FC236}">
                <a16:creationId xmlns:a16="http://schemas.microsoft.com/office/drawing/2014/main" id="{D3FF8D6F-5E71-8247-8BA4-53C1F66C6D1A}"/>
              </a:ext>
            </a:extLst>
          </p:cNvPr>
          <p:cNvSpPr>
            <a:spLocks noGrp="1"/>
          </p:cNvSpPr>
          <p:nvPr>
            <p:ph idx="1"/>
          </p:nvPr>
        </p:nvSpPr>
        <p:spPr/>
        <p:txBody>
          <a:bodyPr/>
          <a:lstStyle/>
          <a:p>
            <a:r>
              <a:rPr lang="en-CN" dirty="0"/>
              <a:t>我们可以用类似的方法</a:t>
            </a:r>
            <a:r>
              <a:rPr lang="zh-CN" altLang="en-US" dirty="0"/>
              <a:t>，将作为输出的国名映射为一个整数</a:t>
            </a:r>
            <a:endParaRPr lang="en-US" altLang="zh-CN" dirty="0"/>
          </a:p>
          <a:p>
            <a:pPr marL="457200" lvl="1" indent="0">
              <a:buNone/>
            </a:pPr>
            <a:endParaRPr lang="en-CN" dirty="0"/>
          </a:p>
        </p:txBody>
      </p:sp>
      <p:pic>
        <p:nvPicPr>
          <p:cNvPr id="4" name="Picture 3">
            <a:extLst>
              <a:ext uri="{FF2B5EF4-FFF2-40B4-BE49-F238E27FC236}">
                <a16:creationId xmlns:a16="http://schemas.microsoft.com/office/drawing/2014/main" id="{0696AC7B-7CF3-0345-8EFF-2CCA6CFA3093}"/>
              </a:ext>
            </a:extLst>
          </p:cNvPr>
          <p:cNvPicPr>
            <a:picLocks noChangeAspect="1"/>
          </p:cNvPicPr>
          <p:nvPr/>
        </p:nvPicPr>
        <p:blipFill>
          <a:blip r:embed="rId2"/>
          <a:stretch>
            <a:fillRect/>
          </a:stretch>
        </p:blipFill>
        <p:spPr>
          <a:xfrm>
            <a:off x="864523" y="1417488"/>
            <a:ext cx="7414953" cy="1492849"/>
          </a:xfrm>
          <a:prstGeom prst="rect">
            <a:avLst/>
          </a:prstGeom>
        </p:spPr>
      </p:pic>
    </p:spTree>
    <p:extLst>
      <p:ext uri="{BB962C8B-B14F-4D97-AF65-F5344CB8AC3E}">
        <p14:creationId xmlns:p14="http://schemas.microsoft.com/office/powerpoint/2010/main" val="929542108"/>
      </p:ext>
    </p:extLst>
  </p:cSld>
  <p:clrMapOvr>
    <a:masterClrMapping/>
  </p:clrMapOvr>
  <p:transition spd="slow">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DDCCB-6068-E640-B106-7CD5844708E9}"/>
              </a:ext>
            </a:extLst>
          </p:cNvPr>
          <p:cNvSpPr>
            <a:spLocks noGrp="1"/>
          </p:cNvSpPr>
          <p:nvPr>
            <p:ph type="title"/>
          </p:nvPr>
        </p:nvSpPr>
        <p:spPr/>
        <p:txBody>
          <a:bodyPr/>
          <a:lstStyle/>
          <a:p>
            <a:r>
              <a:rPr lang="en-CN" dirty="0"/>
              <a:t>数据准备</a:t>
            </a:r>
          </a:p>
        </p:txBody>
      </p:sp>
      <p:sp>
        <p:nvSpPr>
          <p:cNvPr id="3" name="Content Placeholder 2">
            <a:extLst>
              <a:ext uri="{FF2B5EF4-FFF2-40B4-BE49-F238E27FC236}">
                <a16:creationId xmlns:a16="http://schemas.microsoft.com/office/drawing/2014/main" id="{98C63CC8-D0E3-FD49-9D63-172E4B54046F}"/>
              </a:ext>
            </a:extLst>
          </p:cNvPr>
          <p:cNvSpPr>
            <a:spLocks noGrp="1"/>
          </p:cNvSpPr>
          <p:nvPr>
            <p:ph idx="1"/>
          </p:nvPr>
        </p:nvSpPr>
        <p:spPr/>
        <p:txBody>
          <a:bodyPr/>
          <a:lstStyle/>
          <a:p>
            <a:r>
              <a:rPr lang="en-CN" dirty="0"/>
              <a:t>将读取数据</a:t>
            </a:r>
            <a:r>
              <a:rPr lang="zh-CN" altLang="en-US" dirty="0"/>
              <a:t>，生成字符到整数的映射，国名到整数的映射三个步骤整合到一个函数中，从文件读取模型训练和测试所需的输入</a:t>
            </a:r>
            <a:r>
              <a:rPr lang="en-US" altLang="zh-CN" dirty="0"/>
              <a:t>X</a:t>
            </a:r>
            <a:r>
              <a:rPr lang="zh-CN" altLang="en-US" dirty="0"/>
              <a:t>和输出</a:t>
            </a:r>
            <a:r>
              <a:rPr lang="en-US" altLang="zh-CN" dirty="0"/>
              <a:t>y</a:t>
            </a:r>
          </a:p>
          <a:p>
            <a:pPr lvl="1"/>
            <a:r>
              <a:rPr lang="en-CN" dirty="0"/>
              <a:t>输入</a:t>
            </a:r>
            <a:r>
              <a:rPr lang="zh-CN" altLang="en-US" dirty="0"/>
              <a:t>：</a:t>
            </a:r>
            <a:r>
              <a:rPr lang="en-CN" dirty="0"/>
              <a:t>X字符串数组</a:t>
            </a:r>
          </a:p>
          <a:p>
            <a:pPr lvl="1"/>
            <a:r>
              <a:rPr lang="en-CN" dirty="0"/>
              <a:t>输出</a:t>
            </a:r>
            <a:r>
              <a:rPr lang="zh-CN" altLang="en-US" dirty="0"/>
              <a:t>：</a:t>
            </a:r>
            <a:r>
              <a:rPr lang="en-US" altLang="zh-CN" dirty="0"/>
              <a:t>y</a:t>
            </a:r>
            <a:r>
              <a:rPr lang="zh-CN" altLang="en-US" dirty="0"/>
              <a:t>整数数组</a:t>
            </a:r>
            <a:endParaRPr lang="en-CN" dirty="0"/>
          </a:p>
        </p:txBody>
      </p:sp>
      <p:pic>
        <p:nvPicPr>
          <p:cNvPr id="7" name="Picture 6">
            <a:extLst>
              <a:ext uri="{FF2B5EF4-FFF2-40B4-BE49-F238E27FC236}">
                <a16:creationId xmlns:a16="http://schemas.microsoft.com/office/drawing/2014/main" id="{F9D2D488-70D0-F54C-A636-412907967020}"/>
              </a:ext>
            </a:extLst>
          </p:cNvPr>
          <p:cNvPicPr>
            <a:picLocks noChangeAspect="1"/>
          </p:cNvPicPr>
          <p:nvPr/>
        </p:nvPicPr>
        <p:blipFill>
          <a:blip r:embed="rId2"/>
          <a:stretch>
            <a:fillRect/>
          </a:stretch>
        </p:blipFill>
        <p:spPr>
          <a:xfrm>
            <a:off x="2680179" y="2193141"/>
            <a:ext cx="4455042" cy="2950359"/>
          </a:xfrm>
          <a:prstGeom prst="rect">
            <a:avLst/>
          </a:prstGeom>
        </p:spPr>
      </p:pic>
    </p:spTree>
    <p:extLst>
      <p:ext uri="{BB962C8B-B14F-4D97-AF65-F5344CB8AC3E}">
        <p14:creationId xmlns:p14="http://schemas.microsoft.com/office/powerpoint/2010/main" val="4064263794"/>
      </p:ext>
    </p:extLst>
  </p:cSld>
  <p:clrMapOvr>
    <a:masterClrMapping/>
  </p:clrMapOvr>
  <p:transition spd="slow">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A3FE4-E748-1641-AFA0-41AF8D56E862}"/>
              </a:ext>
            </a:extLst>
          </p:cNvPr>
          <p:cNvSpPr>
            <a:spLocks noGrp="1"/>
          </p:cNvSpPr>
          <p:nvPr>
            <p:ph type="title"/>
          </p:nvPr>
        </p:nvSpPr>
        <p:spPr/>
        <p:txBody>
          <a:bodyPr/>
          <a:lstStyle/>
          <a:p>
            <a:r>
              <a:rPr lang="en-CN" dirty="0"/>
              <a:t>数据准备</a:t>
            </a:r>
          </a:p>
        </p:txBody>
      </p:sp>
      <p:sp>
        <p:nvSpPr>
          <p:cNvPr id="3" name="Content Placeholder 2">
            <a:extLst>
              <a:ext uri="{FF2B5EF4-FFF2-40B4-BE49-F238E27FC236}">
                <a16:creationId xmlns:a16="http://schemas.microsoft.com/office/drawing/2014/main" id="{4A77B7E6-8C5E-FE42-9E48-4549D87A85CB}"/>
              </a:ext>
            </a:extLst>
          </p:cNvPr>
          <p:cNvSpPr>
            <a:spLocks noGrp="1"/>
          </p:cNvSpPr>
          <p:nvPr>
            <p:ph idx="1"/>
          </p:nvPr>
        </p:nvSpPr>
        <p:spPr/>
        <p:txBody>
          <a:bodyPr/>
          <a:lstStyle/>
          <a:p>
            <a:r>
              <a:rPr lang="zh-CN" altLang="en-US" dirty="0"/>
              <a:t>训练</a:t>
            </a:r>
            <a:r>
              <a:rPr lang="en-US" altLang="zh-CN" dirty="0"/>
              <a:t>/</a:t>
            </a:r>
            <a:r>
              <a:rPr lang="zh-CN" altLang="en-US" dirty="0"/>
              <a:t>测试集划分：</a:t>
            </a:r>
            <a:endParaRPr lang="en-US" altLang="zh-CN" dirty="0"/>
          </a:p>
          <a:p>
            <a:pPr lvl="1"/>
            <a:r>
              <a:rPr lang="zh-CN" altLang="en-US" dirty="0"/>
              <a:t>随机打乱特征和预测目标顺序</a:t>
            </a:r>
            <a:endParaRPr lang="en-US" altLang="zh-CN" dirty="0"/>
          </a:p>
          <a:p>
            <a:pPr lvl="1"/>
            <a:r>
              <a:rPr lang="zh-CN" altLang="en-US" dirty="0"/>
              <a:t>取打乱后的前</a:t>
            </a:r>
            <a:r>
              <a:rPr lang="en-US" altLang="zh-CN" dirty="0" err="1"/>
              <a:t>split_ratio</a:t>
            </a:r>
            <a:r>
              <a:rPr lang="zh-CN" altLang="en-US" dirty="0"/>
              <a:t>为训练集</a:t>
            </a:r>
            <a:endParaRPr lang="en-US" altLang="zh-CN" dirty="0"/>
          </a:p>
          <a:p>
            <a:pPr lvl="1"/>
            <a:r>
              <a:rPr lang="zh-CN" altLang="en-US" dirty="0"/>
              <a:t>后</a:t>
            </a:r>
            <a:r>
              <a:rPr lang="en-US" altLang="zh-CN" dirty="0"/>
              <a:t>1-split_ratio</a:t>
            </a:r>
            <a:r>
              <a:rPr lang="zh-CN" altLang="en-US" dirty="0"/>
              <a:t>部分为测试集</a:t>
            </a:r>
            <a:endParaRPr lang="en-US" altLang="zh-CN" dirty="0"/>
          </a:p>
          <a:p>
            <a:pPr lvl="1"/>
            <a:endParaRPr lang="en-CN" dirty="0"/>
          </a:p>
          <a:p>
            <a:pPr lvl="1"/>
            <a:endParaRPr lang="en-CN" dirty="0"/>
          </a:p>
        </p:txBody>
      </p:sp>
      <p:pic>
        <p:nvPicPr>
          <p:cNvPr id="7" name="Picture 6">
            <a:extLst>
              <a:ext uri="{FF2B5EF4-FFF2-40B4-BE49-F238E27FC236}">
                <a16:creationId xmlns:a16="http://schemas.microsoft.com/office/drawing/2014/main" id="{787371A5-BF84-D444-8215-8E3B9D60F0FC}"/>
              </a:ext>
            </a:extLst>
          </p:cNvPr>
          <p:cNvPicPr>
            <a:picLocks noChangeAspect="1"/>
          </p:cNvPicPr>
          <p:nvPr/>
        </p:nvPicPr>
        <p:blipFill>
          <a:blip r:embed="rId2"/>
          <a:stretch>
            <a:fillRect/>
          </a:stretch>
        </p:blipFill>
        <p:spPr>
          <a:xfrm>
            <a:off x="1708150" y="2279650"/>
            <a:ext cx="5727700" cy="2476500"/>
          </a:xfrm>
          <a:prstGeom prst="rect">
            <a:avLst/>
          </a:prstGeom>
        </p:spPr>
      </p:pic>
    </p:spTree>
    <p:extLst>
      <p:ext uri="{BB962C8B-B14F-4D97-AF65-F5344CB8AC3E}">
        <p14:creationId xmlns:p14="http://schemas.microsoft.com/office/powerpoint/2010/main" val="3934767553"/>
      </p:ext>
    </p:extLst>
  </p:cSld>
  <p:clrMapOvr>
    <a:masterClrMapping/>
  </p:clrMapOvr>
  <p:transition spd="slow">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C31CA2-9042-FA45-8A20-65614FFE8C8E}"/>
              </a:ext>
            </a:extLst>
          </p:cNvPr>
          <p:cNvPicPr>
            <a:picLocks noChangeAspect="1"/>
          </p:cNvPicPr>
          <p:nvPr/>
        </p:nvPicPr>
        <p:blipFill>
          <a:blip r:embed="rId2"/>
          <a:stretch>
            <a:fillRect/>
          </a:stretch>
        </p:blipFill>
        <p:spPr>
          <a:xfrm>
            <a:off x="1977774" y="1699450"/>
            <a:ext cx="6291017" cy="3201822"/>
          </a:xfrm>
          <a:prstGeom prst="rect">
            <a:avLst/>
          </a:prstGeom>
        </p:spPr>
      </p:pic>
      <p:sp>
        <p:nvSpPr>
          <p:cNvPr id="2" name="Title 1">
            <a:extLst>
              <a:ext uri="{FF2B5EF4-FFF2-40B4-BE49-F238E27FC236}">
                <a16:creationId xmlns:a16="http://schemas.microsoft.com/office/drawing/2014/main" id="{BFF5BA1C-91CC-2140-9A41-B87E0DCB7E24}"/>
              </a:ext>
            </a:extLst>
          </p:cNvPr>
          <p:cNvSpPr>
            <a:spLocks noGrp="1"/>
          </p:cNvSpPr>
          <p:nvPr>
            <p:ph type="title"/>
          </p:nvPr>
        </p:nvSpPr>
        <p:spPr/>
        <p:txBody>
          <a:bodyPr/>
          <a:lstStyle/>
          <a:p>
            <a:r>
              <a:rPr lang="en-CN" dirty="0"/>
              <a:t>RNN</a:t>
            </a:r>
            <a:r>
              <a:rPr lang="en-US" dirty="0" err="1"/>
              <a:t>模型构建</a:t>
            </a:r>
            <a:endParaRPr lang="en-CN" dirty="0"/>
          </a:p>
        </p:txBody>
      </p:sp>
      <p:sp>
        <p:nvSpPr>
          <p:cNvPr id="3" name="Content Placeholder 2">
            <a:extLst>
              <a:ext uri="{FF2B5EF4-FFF2-40B4-BE49-F238E27FC236}">
                <a16:creationId xmlns:a16="http://schemas.microsoft.com/office/drawing/2014/main" id="{F153766A-B215-EF43-A52B-3C7E49C0D99B}"/>
              </a:ext>
            </a:extLst>
          </p:cNvPr>
          <p:cNvSpPr>
            <a:spLocks noGrp="1"/>
          </p:cNvSpPr>
          <p:nvPr>
            <p:ph idx="1"/>
          </p:nvPr>
        </p:nvSpPr>
        <p:spPr/>
        <p:txBody>
          <a:bodyPr/>
          <a:lstStyle/>
          <a:p>
            <a:r>
              <a:rPr lang="zh-CN" altLang="en-US" dirty="0"/>
              <a:t>输入：</a:t>
            </a:r>
            <a:endParaRPr lang="en-US" altLang="zh-CN" dirty="0"/>
          </a:p>
          <a:p>
            <a:pPr lvl="1"/>
            <a:r>
              <a:rPr lang="zh-CN" altLang="en-US" dirty="0"/>
              <a:t>使用</a:t>
            </a:r>
            <a:r>
              <a:rPr lang="en-US" altLang="zh-CN" dirty="0" err="1"/>
              <a:t>nn.Embedding</a:t>
            </a:r>
            <a:r>
              <a:rPr lang="zh-CN" altLang="en-US" dirty="0"/>
              <a:t>层将字符映射为嵌入向量</a:t>
            </a:r>
            <a:endParaRPr lang="en-US" altLang="zh-CN" dirty="0"/>
          </a:p>
          <a:p>
            <a:pPr lvl="1"/>
            <a:endParaRPr lang="en-CN" dirty="0"/>
          </a:p>
        </p:txBody>
      </p:sp>
      <p:sp>
        <p:nvSpPr>
          <p:cNvPr id="5" name="Rectangle 4">
            <a:extLst>
              <a:ext uri="{FF2B5EF4-FFF2-40B4-BE49-F238E27FC236}">
                <a16:creationId xmlns:a16="http://schemas.microsoft.com/office/drawing/2014/main" id="{F4AE26B1-C8D6-0140-9F79-2122178103EA}"/>
              </a:ext>
            </a:extLst>
          </p:cNvPr>
          <p:cNvSpPr/>
          <p:nvPr/>
        </p:nvSpPr>
        <p:spPr>
          <a:xfrm>
            <a:off x="2496619" y="2571750"/>
            <a:ext cx="4048019" cy="150902"/>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277328606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D094E0E-AF38-BE4B-809B-2630057D5590}"/>
              </a:ext>
            </a:extLst>
          </p:cNvPr>
          <p:cNvPicPr>
            <a:picLocks noChangeAspect="1"/>
          </p:cNvPicPr>
          <p:nvPr/>
        </p:nvPicPr>
        <p:blipFill>
          <a:blip r:embed="rId2"/>
          <a:stretch>
            <a:fillRect/>
          </a:stretch>
        </p:blipFill>
        <p:spPr>
          <a:xfrm>
            <a:off x="1977774" y="1853560"/>
            <a:ext cx="6291017" cy="3201822"/>
          </a:xfrm>
          <a:prstGeom prst="rect">
            <a:avLst/>
          </a:prstGeom>
        </p:spPr>
      </p:pic>
      <p:sp>
        <p:nvSpPr>
          <p:cNvPr id="2" name="Title 1">
            <a:extLst>
              <a:ext uri="{FF2B5EF4-FFF2-40B4-BE49-F238E27FC236}">
                <a16:creationId xmlns:a16="http://schemas.microsoft.com/office/drawing/2014/main" id="{BFF5BA1C-91CC-2140-9A41-B87E0DCB7E24}"/>
              </a:ext>
            </a:extLst>
          </p:cNvPr>
          <p:cNvSpPr>
            <a:spLocks noGrp="1"/>
          </p:cNvSpPr>
          <p:nvPr>
            <p:ph type="title"/>
          </p:nvPr>
        </p:nvSpPr>
        <p:spPr/>
        <p:txBody>
          <a:bodyPr/>
          <a:lstStyle/>
          <a:p>
            <a:r>
              <a:rPr lang="en-CN" dirty="0"/>
              <a:t>RNN</a:t>
            </a:r>
            <a:r>
              <a:rPr lang="en-US" dirty="0" err="1"/>
              <a:t>模型构建</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53766A-B215-EF43-A52B-3C7E49C0D99B}"/>
                  </a:ext>
                </a:extLst>
              </p:cNvPr>
              <p:cNvSpPr>
                <a:spLocks noGrp="1"/>
              </p:cNvSpPr>
              <p:nvPr>
                <p:ph idx="1"/>
              </p:nvPr>
            </p:nvSpPr>
            <p:spPr>
              <a:xfrm>
                <a:off x="457200" y="819150"/>
                <a:ext cx="8229600" cy="1498748"/>
              </a:xfrm>
            </p:spPr>
            <p:txBody>
              <a:bodyPr/>
              <a:lstStyle/>
              <a:p>
                <a:r>
                  <a:rPr lang="zh-CN" altLang="en-US" dirty="0"/>
                  <a:t>计算隐状态向量：</a:t>
                </a:r>
                <a:endParaRPr lang="en-US" altLang="zh-CN" dirty="0"/>
              </a:p>
              <a:p>
                <a:pPr lvl="1"/>
                <a:r>
                  <a:rPr lang="en-CN" dirty="0"/>
                  <a:t>按照公式</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𝑈</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𝑊</m:t>
                    </m:r>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m:t>
                    </m:r>
                  </m:oMath>
                </a14:m>
                <a:r>
                  <a:rPr lang="zh-CN" altLang="en-US" dirty="0"/>
                  <a:t>，计算隐状态向量</a:t>
                </a:r>
                <a:endParaRPr lang="en-US" altLang="zh-CN" dirty="0"/>
              </a:p>
              <a:p>
                <a:pPr lvl="1"/>
                <a:r>
                  <a:rPr lang="en-US" altLang="zh-CN" dirty="0"/>
                  <a:t>RNN</a:t>
                </a:r>
                <a14:m>
                  <m:oMath xmlns:m="http://schemas.openxmlformats.org/officeDocument/2006/math">
                    <m:r>
                      <a:rPr lang="zh-CN" altLang="en-US" i="1" dirty="0">
                        <a:latin typeface="Cambria Math" panose="02040503050406030204" pitchFamily="18" charset="0"/>
                      </a:rPr>
                      <m:t>的输入</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sub>
                    </m:sSub>
                  </m:oMath>
                </a14:m>
                <a:r>
                  <a:rPr lang="en-CN" dirty="0"/>
                  <a:t>为embedding层的输出</a:t>
                </a:r>
              </a:p>
              <a:p>
                <a:pPr lvl="1"/>
                <a:endParaRPr lang="en-CN" dirty="0"/>
              </a:p>
              <a:p>
                <a:pPr lvl="1"/>
                <a:endParaRPr lang="en-CN" dirty="0"/>
              </a:p>
            </p:txBody>
          </p:sp>
        </mc:Choice>
        <mc:Fallback xmlns="">
          <p:sp>
            <p:nvSpPr>
              <p:cNvPr id="3" name="Content Placeholder 2">
                <a:extLst>
                  <a:ext uri="{FF2B5EF4-FFF2-40B4-BE49-F238E27FC236}">
                    <a16:creationId xmlns:a16="http://schemas.microsoft.com/office/drawing/2014/main" id="{F153766A-B215-EF43-A52B-3C7E49C0D99B}"/>
                  </a:ext>
                </a:extLst>
              </p:cNvPr>
              <p:cNvSpPr>
                <a:spLocks noGrp="1" noRot="1" noChangeAspect="1" noMove="1" noResize="1" noEditPoints="1" noAdjustHandles="1" noChangeArrowheads="1" noChangeShapeType="1" noTextEdit="1"/>
              </p:cNvSpPr>
              <p:nvPr>
                <p:ph idx="1"/>
              </p:nvPr>
            </p:nvSpPr>
            <p:spPr>
              <a:xfrm>
                <a:off x="457200" y="819150"/>
                <a:ext cx="8229600" cy="1498748"/>
              </a:xfrm>
              <a:blipFill>
                <a:blip r:embed="rId3"/>
                <a:stretch>
                  <a:fillRect l="-617" t="-2521"/>
                </a:stretch>
              </a:blipFill>
            </p:spPr>
            <p:txBody>
              <a:bodyPr/>
              <a:lstStyle/>
              <a:p>
                <a:r>
                  <a:rPr lang="en-CN">
                    <a:noFill/>
                  </a:rPr>
                  <a:t> </a:t>
                </a:r>
              </a:p>
            </p:txBody>
          </p:sp>
        </mc:Fallback>
      </mc:AlternateContent>
      <p:sp>
        <p:nvSpPr>
          <p:cNvPr id="5" name="Rectangle 4">
            <a:extLst>
              <a:ext uri="{FF2B5EF4-FFF2-40B4-BE49-F238E27FC236}">
                <a16:creationId xmlns:a16="http://schemas.microsoft.com/office/drawing/2014/main" id="{F4AE26B1-C8D6-0140-9F79-2122178103EA}"/>
              </a:ext>
            </a:extLst>
          </p:cNvPr>
          <p:cNvSpPr/>
          <p:nvPr/>
        </p:nvSpPr>
        <p:spPr>
          <a:xfrm>
            <a:off x="2443456" y="3133618"/>
            <a:ext cx="5549838" cy="54309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Rectangle 6">
            <a:extLst>
              <a:ext uri="{FF2B5EF4-FFF2-40B4-BE49-F238E27FC236}">
                <a16:creationId xmlns:a16="http://schemas.microsoft.com/office/drawing/2014/main" id="{41D09AE3-6CA0-0045-A28B-09F73F1922B3}"/>
              </a:ext>
            </a:extLst>
          </p:cNvPr>
          <p:cNvSpPr/>
          <p:nvPr/>
        </p:nvSpPr>
        <p:spPr>
          <a:xfrm>
            <a:off x="2443455" y="4092101"/>
            <a:ext cx="5549837" cy="69565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97256209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9BBDCF-A140-FB4D-8A00-EF494BADA730}"/>
              </a:ext>
            </a:extLst>
          </p:cNvPr>
          <p:cNvPicPr>
            <a:picLocks noChangeAspect="1"/>
          </p:cNvPicPr>
          <p:nvPr/>
        </p:nvPicPr>
        <p:blipFill>
          <a:blip r:embed="rId2"/>
          <a:stretch>
            <a:fillRect/>
          </a:stretch>
        </p:blipFill>
        <p:spPr>
          <a:xfrm>
            <a:off x="1977774" y="1668628"/>
            <a:ext cx="6291017" cy="3201822"/>
          </a:xfrm>
          <a:prstGeom prst="rect">
            <a:avLst/>
          </a:prstGeom>
        </p:spPr>
      </p:pic>
      <p:sp>
        <p:nvSpPr>
          <p:cNvPr id="2" name="Title 1">
            <a:extLst>
              <a:ext uri="{FF2B5EF4-FFF2-40B4-BE49-F238E27FC236}">
                <a16:creationId xmlns:a16="http://schemas.microsoft.com/office/drawing/2014/main" id="{BFF5BA1C-91CC-2140-9A41-B87E0DCB7E24}"/>
              </a:ext>
            </a:extLst>
          </p:cNvPr>
          <p:cNvSpPr>
            <a:spLocks noGrp="1"/>
          </p:cNvSpPr>
          <p:nvPr>
            <p:ph type="title"/>
          </p:nvPr>
        </p:nvSpPr>
        <p:spPr/>
        <p:txBody>
          <a:bodyPr/>
          <a:lstStyle/>
          <a:p>
            <a:r>
              <a:rPr lang="en-CN" dirty="0"/>
              <a:t>RNN</a:t>
            </a:r>
            <a:r>
              <a:rPr lang="en-US" dirty="0" err="1"/>
              <a:t>模型构建</a:t>
            </a:r>
            <a:endParaRPr lang="en-CN" dirty="0"/>
          </a:p>
        </p:txBody>
      </p:sp>
      <p:sp>
        <p:nvSpPr>
          <p:cNvPr id="3" name="Content Placeholder 2">
            <a:extLst>
              <a:ext uri="{FF2B5EF4-FFF2-40B4-BE49-F238E27FC236}">
                <a16:creationId xmlns:a16="http://schemas.microsoft.com/office/drawing/2014/main" id="{F153766A-B215-EF43-A52B-3C7E49C0D99B}"/>
              </a:ext>
            </a:extLst>
          </p:cNvPr>
          <p:cNvSpPr>
            <a:spLocks noGrp="1"/>
          </p:cNvSpPr>
          <p:nvPr>
            <p:ph idx="1"/>
          </p:nvPr>
        </p:nvSpPr>
        <p:spPr/>
        <p:txBody>
          <a:bodyPr/>
          <a:lstStyle/>
          <a:p>
            <a:r>
              <a:rPr lang="en-CN" dirty="0"/>
              <a:t>输出</a:t>
            </a:r>
            <a:r>
              <a:rPr lang="zh-CN" altLang="en-US" dirty="0"/>
              <a:t>：</a:t>
            </a:r>
            <a:endParaRPr lang="en-CN" dirty="0"/>
          </a:p>
          <a:p>
            <a:pPr lvl="1"/>
            <a:r>
              <a:rPr lang="zh-CN" altLang="en-US" dirty="0"/>
              <a:t>使用线性层得到一个维数和类别数量（</a:t>
            </a:r>
            <a:r>
              <a:rPr lang="en-US" altLang="zh-CN" dirty="0" err="1"/>
              <a:t>output_size</a:t>
            </a:r>
            <a:r>
              <a:rPr lang="en-US" altLang="zh-CN" dirty="0"/>
              <a:t>=18)</a:t>
            </a:r>
            <a:r>
              <a:rPr lang="zh-CN" altLang="en-US" dirty="0"/>
              <a:t>相同的向量</a:t>
            </a:r>
            <a:endParaRPr lang="en-US" altLang="zh-CN" dirty="0"/>
          </a:p>
          <a:p>
            <a:pPr lvl="1"/>
            <a:endParaRPr lang="en-CN" dirty="0"/>
          </a:p>
        </p:txBody>
      </p:sp>
      <p:sp>
        <p:nvSpPr>
          <p:cNvPr id="5" name="Rectangle 4">
            <a:extLst>
              <a:ext uri="{FF2B5EF4-FFF2-40B4-BE49-F238E27FC236}">
                <a16:creationId xmlns:a16="http://schemas.microsoft.com/office/drawing/2014/main" id="{F4AE26B1-C8D6-0140-9F79-2122178103EA}"/>
              </a:ext>
            </a:extLst>
          </p:cNvPr>
          <p:cNvSpPr/>
          <p:nvPr/>
        </p:nvSpPr>
        <p:spPr>
          <a:xfrm>
            <a:off x="2517167" y="3483167"/>
            <a:ext cx="4048019" cy="150902"/>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Rectangle 5">
            <a:extLst>
              <a:ext uri="{FF2B5EF4-FFF2-40B4-BE49-F238E27FC236}">
                <a16:creationId xmlns:a16="http://schemas.microsoft.com/office/drawing/2014/main" id="{5E8DEA30-D48F-B140-925E-21396C747542}"/>
              </a:ext>
            </a:extLst>
          </p:cNvPr>
          <p:cNvSpPr/>
          <p:nvPr/>
        </p:nvSpPr>
        <p:spPr>
          <a:xfrm>
            <a:off x="2517167" y="4586947"/>
            <a:ext cx="1972640" cy="150902"/>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272586425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7B94D-DC9B-F14F-ADA5-561D856E76DC}"/>
              </a:ext>
            </a:extLst>
          </p:cNvPr>
          <p:cNvSpPr>
            <a:spLocks noGrp="1"/>
          </p:cNvSpPr>
          <p:nvPr>
            <p:ph type="title"/>
          </p:nvPr>
        </p:nvSpPr>
        <p:spPr/>
        <p:txBody>
          <a:bodyPr/>
          <a:lstStyle/>
          <a:p>
            <a:r>
              <a:rPr lang="en-CN" dirty="0"/>
              <a:t>RNN</a:t>
            </a:r>
            <a:r>
              <a:rPr lang="en-US" dirty="0" err="1"/>
              <a:t>模型训练</a:t>
            </a:r>
            <a:endParaRPr lang="en-CN" dirty="0"/>
          </a:p>
        </p:txBody>
      </p:sp>
      <p:sp>
        <p:nvSpPr>
          <p:cNvPr id="3" name="Content Placeholder 2">
            <a:extLst>
              <a:ext uri="{FF2B5EF4-FFF2-40B4-BE49-F238E27FC236}">
                <a16:creationId xmlns:a16="http://schemas.microsoft.com/office/drawing/2014/main" id="{E247B713-ECCA-0E4F-8984-32EA33BFEFBB}"/>
              </a:ext>
            </a:extLst>
          </p:cNvPr>
          <p:cNvSpPr>
            <a:spLocks noGrp="1"/>
          </p:cNvSpPr>
          <p:nvPr>
            <p:ph idx="1"/>
          </p:nvPr>
        </p:nvSpPr>
        <p:spPr/>
        <p:txBody>
          <a:bodyPr/>
          <a:lstStyle/>
          <a:p>
            <a:r>
              <a:rPr lang="en-CN" dirty="0"/>
              <a:t>定义损失函数</a:t>
            </a:r>
            <a:r>
              <a:rPr lang="zh-CN" altLang="en-US" dirty="0"/>
              <a:t>：</a:t>
            </a:r>
            <a:endParaRPr lang="en-US" altLang="zh-CN" dirty="0"/>
          </a:p>
          <a:p>
            <a:pPr lvl="1"/>
            <a:r>
              <a:rPr lang="zh-CN" altLang="en-US" dirty="0"/>
              <a:t>多分类任务</a:t>
            </a:r>
            <a:endParaRPr lang="en-US" altLang="zh-CN" dirty="0"/>
          </a:p>
          <a:p>
            <a:pPr lvl="1"/>
            <a:r>
              <a:rPr lang="en-US" altLang="zh-CN" dirty="0" err="1"/>
              <a:t>nn</a:t>
            </a:r>
            <a:r>
              <a:rPr lang="en-US" altLang="zh-CN" dirty="0"/>
              <a:t>. </a:t>
            </a:r>
            <a:r>
              <a:rPr lang="en-US" altLang="zh-CN" dirty="0" err="1"/>
              <a:t>CrossEntropyLoss</a:t>
            </a:r>
            <a:r>
              <a:rPr lang="en-US" altLang="zh-CN" dirty="0"/>
              <a:t>()</a:t>
            </a:r>
          </a:p>
          <a:p>
            <a:pPr lvl="2"/>
            <a:r>
              <a:rPr lang="zh-CN" altLang="en-US" dirty="0"/>
              <a:t>注意：该损失函数同时计算了</a:t>
            </a:r>
            <a:r>
              <a:rPr lang="en-US" altLang="zh-CN" dirty="0" err="1"/>
              <a:t>softmax</a:t>
            </a:r>
            <a:r>
              <a:rPr lang="zh-CN" altLang="en-US" dirty="0"/>
              <a:t>函数和交叉熵函数</a:t>
            </a:r>
            <a:endParaRPr lang="en-US" altLang="zh-CN" dirty="0"/>
          </a:p>
          <a:p>
            <a:pPr lvl="1"/>
            <a:endParaRPr lang="en-US" dirty="0"/>
          </a:p>
          <a:p>
            <a:pPr marL="457200" lvl="1" indent="0">
              <a:buNone/>
            </a:pPr>
            <a:endParaRPr lang="en-US" altLang="zh-CN" b="0" dirty="0"/>
          </a:p>
        </p:txBody>
      </p:sp>
      <p:pic>
        <p:nvPicPr>
          <p:cNvPr id="4" name="Picture 3">
            <a:extLst>
              <a:ext uri="{FF2B5EF4-FFF2-40B4-BE49-F238E27FC236}">
                <a16:creationId xmlns:a16="http://schemas.microsoft.com/office/drawing/2014/main" id="{6A885074-43B1-DE46-9168-363154FAA43C}"/>
              </a:ext>
            </a:extLst>
          </p:cNvPr>
          <p:cNvPicPr>
            <a:picLocks noChangeAspect="1"/>
          </p:cNvPicPr>
          <p:nvPr/>
        </p:nvPicPr>
        <p:blipFill>
          <a:blip r:embed="rId2"/>
          <a:stretch>
            <a:fillRect/>
          </a:stretch>
        </p:blipFill>
        <p:spPr>
          <a:xfrm>
            <a:off x="1606993" y="2211037"/>
            <a:ext cx="5930014" cy="2368497"/>
          </a:xfrm>
          <a:prstGeom prst="rect">
            <a:avLst/>
          </a:prstGeom>
        </p:spPr>
      </p:pic>
      <p:sp>
        <p:nvSpPr>
          <p:cNvPr id="5" name="Rectangle 4">
            <a:extLst>
              <a:ext uri="{FF2B5EF4-FFF2-40B4-BE49-F238E27FC236}">
                <a16:creationId xmlns:a16="http://schemas.microsoft.com/office/drawing/2014/main" id="{ABE8EBCF-D05B-384C-A6C6-0B0A92C0CBB2}"/>
              </a:ext>
            </a:extLst>
          </p:cNvPr>
          <p:cNvSpPr/>
          <p:nvPr/>
        </p:nvSpPr>
        <p:spPr>
          <a:xfrm>
            <a:off x="2039875" y="4345616"/>
            <a:ext cx="4048019" cy="150902"/>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CAB4489-8FC3-764C-9FA9-A763ABB39B2D}"/>
                  </a:ext>
                </a:extLst>
              </p:cNvPr>
              <p:cNvSpPr/>
              <p:nvPr/>
            </p:nvSpPr>
            <p:spPr>
              <a:xfrm>
                <a:off x="3869213" y="946152"/>
                <a:ext cx="5709425" cy="805157"/>
              </a:xfrm>
              <a:prstGeom prst="rect">
                <a:avLst/>
              </a:prstGeom>
            </p:spPr>
            <p:txBody>
              <a:bodyPr wrap="square">
                <a:spAutoFit/>
              </a:bodyPr>
              <a:lstStyle/>
              <a:p>
                <a:pPr lvl="1"/>
                <a14:m>
                  <m:oMath xmlns:m="http://schemas.openxmlformats.org/officeDocument/2006/math">
                    <m:r>
                      <a:rPr lang="en-US" altLang="zh-CN" sz="2400" i="1">
                        <a:latin typeface="Cambria Math" panose="02040503050406030204" pitchFamily="18" charset="0"/>
                      </a:rPr>
                      <m:t>𝑙𝑜𝑠𝑠</m:t>
                    </m:r>
                    <m:r>
                      <a:rPr lang="en-US" altLang="zh-CN" sz="2400" i="1">
                        <a:latin typeface="Cambria Math" panose="02040503050406030204" pitchFamily="18" charset="0"/>
                      </a:rPr>
                      <m:t>(</m:t>
                    </m:r>
                    <m:r>
                      <a:rPr lang="en-US" altLang="zh-CN" sz="2400" b="1" i="1" dirty="0">
                        <a:latin typeface="Cambria Math" panose="02040503050406030204" pitchFamily="18" charset="0"/>
                      </a:rPr>
                      <m:t>𝒁</m:t>
                    </m:r>
                  </m:oMath>
                </a14:m>
                <a:r>
                  <a:rPr lang="en-US" altLang="zh-CN" sz="2400" dirty="0"/>
                  <a:t>, </a:t>
                </a:r>
                <a14:m>
                  <m:oMath xmlns:m="http://schemas.openxmlformats.org/officeDocument/2006/math">
                    <m:r>
                      <a:rPr lang="en-US" altLang="zh-CN" sz="2400" b="1" i="1">
                        <a:latin typeface="Cambria Math" panose="02040503050406030204" pitchFamily="18" charset="0"/>
                      </a:rPr>
                      <m:t>𝒚</m:t>
                    </m:r>
                    <m:r>
                      <a:rPr lang="en-US" altLang="zh-CN" sz="2400" i="1">
                        <a:latin typeface="Cambria Math" panose="02040503050406030204" pitchFamily="18" charset="0"/>
                      </a:rPr>
                      <m:t>)=−</m:t>
                    </m:r>
                    <m:nary>
                      <m:naryPr>
                        <m:chr m:val="∑"/>
                        <m:ctrlPr>
                          <a:rPr lang="en-US" altLang="zh-CN" sz="2400" b="1"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=0</m:t>
                        </m:r>
                      </m:sub>
                      <m:sup>
                        <m:r>
                          <a:rPr lang="en-US" altLang="zh-CN" sz="2400" i="1">
                            <a:latin typeface="Cambria Math" panose="02040503050406030204" pitchFamily="18" charset="0"/>
                          </a:rPr>
                          <m:t>𝑁</m:t>
                        </m:r>
                        <m:r>
                          <a:rPr lang="en-US" altLang="zh-CN" sz="2400" i="1">
                            <a:latin typeface="Cambria Math" panose="02040503050406030204" pitchFamily="18" charset="0"/>
                          </a:rPr>
                          <m:t>−1</m:t>
                        </m:r>
                      </m:sup>
                      <m:e>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log</m:t>
                            </m:r>
                          </m:fName>
                          <m:e>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𝑒</m:t>
                                    </m:r>
                                  </m:e>
                                  <m:sup>
                                    <m:r>
                                      <a:rPr lang="en-US" altLang="zh-CN" sz="2400" b="1" i="1">
                                        <a:latin typeface="Cambria Math" panose="02040503050406030204" pitchFamily="18" charset="0"/>
                                      </a:rPr>
                                      <m:t>𝒁</m:t>
                                    </m:r>
                                    <m:r>
                                      <a:rPr lang="en-US" altLang="zh-CN" sz="2400" i="1">
                                        <a:latin typeface="Cambria Math" panose="02040503050406030204" pitchFamily="18" charset="0"/>
                                      </a:rPr>
                                      <m:t>[</m:t>
                                    </m:r>
                                    <m:r>
                                      <a:rPr lang="en-US" altLang="zh-CN" sz="2400" i="1">
                                        <a:latin typeface="Cambria Math" panose="02040503050406030204" pitchFamily="18" charset="0"/>
                                      </a:rPr>
                                      <m:t>𝑖</m:t>
                                    </m:r>
                                    <m:r>
                                      <a:rPr lang="en-US" altLang="zh-CN" sz="2400" i="1">
                                        <a:latin typeface="Cambria Math" panose="02040503050406030204" pitchFamily="18" charset="0"/>
                                      </a:rPr>
                                      <m:t>, </m:t>
                                    </m:r>
                                    <m:r>
                                      <a:rPr lang="en-US" altLang="zh-CN" sz="2400" b="1" i="1">
                                        <a:latin typeface="Cambria Math" panose="02040503050406030204" pitchFamily="18" charset="0"/>
                                      </a:rPr>
                                      <m:t>𝒚</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𝑖</m:t>
                                        </m:r>
                                      </m:e>
                                    </m:d>
                                    <m:r>
                                      <a:rPr lang="en-US" altLang="zh-CN" sz="2400" i="1">
                                        <a:latin typeface="Cambria Math" panose="02040503050406030204" pitchFamily="18" charset="0"/>
                                      </a:rPr>
                                      <m:t>]</m:t>
                                    </m:r>
                                  </m:sup>
                                </m:sSup>
                              </m:num>
                              <m:den>
                                <m:nary>
                                  <m:naryPr>
                                    <m:chr m:val="∑"/>
                                    <m:supHide m:val="on"/>
                                    <m:ctrlPr>
                                      <a:rPr lang="en-US" altLang="zh-CN" sz="2400" i="1">
                                        <a:latin typeface="Cambria Math" panose="02040503050406030204" pitchFamily="18" charset="0"/>
                                      </a:rPr>
                                    </m:ctrlPr>
                                  </m:naryPr>
                                  <m:sub>
                                    <m:r>
                                      <a:rPr lang="en-US" altLang="zh-CN" sz="2400" i="1">
                                        <a:latin typeface="Cambria Math" panose="02040503050406030204" pitchFamily="18" charset="0"/>
                                      </a:rPr>
                                      <m:t>𝑗</m:t>
                                    </m:r>
                                  </m:sub>
                                  <m:sup/>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𝑒</m:t>
                                        </m:r>
                                      </m:e>
                                      <m:sup>
                                        <m:r>
                                          <a:rPr lang="en-US" altLang="zh-CN" sz="2400" b="1" i="1">
                                            <a:latin typeface="Cambria Math" panose="02040503050406030204" pitchFamily="18" charset="0"/>
                                          </a:rPr>
                                          <m:t>𝒁</m:t>
                                        </m:r>
                                        <m:r>
                                          <a:rPr lang="en-US" altLang="zh-CN" sz="2400" i="1">
                                            <a:latin typeface="Cambria Math" panose="02040503050406030204" pitchFamily="18" charset="0"/>
                                          </a:rPr>
                                          <m:t>[</m:t>
                                        </m:r>
                                        <m:r>
                                          <a:rPr lang="en-US" altLang="zh-CN" sz="2400" i="1">
                                            <a:latin typeface="Cambria Math" panose="02040503050406030204" pitchFamily="18" charset="0"/>
                                          </a:rPr>
                                          <m:t>𝑖</m:t>
                                        </m:r>
                                        <m:r>
                                          <a:rPr lang="en-US" altLang="zh-CN" sz="2400" i="1">
                                            <a:latin typeface="Cambria Math" panose="02040503050406030204" pitchFamily="18" charset="0"/>
                                          </a:rPr>
                                          <m:t>, </m:t>
                                        </m:r>
                                        <m:r>
                                          <a:rPr lang="en-US" altLang="zh-CN" sz="2400" i="1">
                                            <a:latin typeface="Cambria Math" panose="02040503050406030204" pitchFamily="18" charset="0"/>
                                          </a:rPr>
                                          <m:t>𝑗</m:t>
                                        </m:r>
                                        <m:r>
                                          <a:rPr lang="en-US" altLang="zh-CN" sz="2400" i="1">
                                            <a:latin typeface="Cambria Math" panose="02040503050406030204" pitchFamily="18" charset="0"/>
                                          </a:rPr>
                                          <m:t>]</m:t>
                                        </m:r>
                                      </m:sup>
                                    </m:sSup>
                                  </m:e>
                                </m:nary>
                              </m:den>
                            </m:f>
                            <m:r>
                              <a:rPr lang="en-US" altLang="zh-CN" sz="2400" i="1">
                                <a:latin typeface="Cambria Math" panose="02040503050406030204" pitchFamily="18" charset="0"/>
                              </a:rPr>
                              <m:t>)</m:t>
                            </m:r>
                          </m:e>
                        </m:func>
                        <m:r>
                          <a:rPr lang="en-US" altLang="zh-CN" sz="2400" b="1" i="1">
                            <a:latin typeface="Cambria Math" panose="02040503050406030204" pitchFamily="18" charset="0"/>
                          </a:rPr>
                          <m:t> </m:t>
                        </m:r>
                      </m:e>
                    </m:nary>
                  </m:oMath>
                </a14:m>
                <a:endParaRPr lang="en-US" altLang="zh-CN" sz="2400" dirty="0"/>
              </a:p>
            </p:txBody>
          </p:sp>
        </mc:Choice>
        <mc:Fallback xmlns="">
          <p:sp>
            <p:nvSpPr>
              <p:cNvPr id="6" name="Rectangle 5">
                <a:extLst>
                  <a:ext uri="{FF2B5EF4-FFF2-40B4-BE49-F238E27FC236}">
                    <a16:creationId xmlns:a16="http://schemas.microsoft.com/office/drawing/2014/main" id="{BCAB4489-8FC3-764C-9FA9-A763ABB39B2D}"/>
                  </a:ext>
                </a:extLst>
              </p:cNvPr>
              <p:cNvSpPr>
                <a:spLocks noRot="1" noChangeAspect="1" noMove="1" noResize="1" noEditPoints="1" noAdjustHandles="1" noChangeArrowheads="1" noChangeShapeType="1" noTextEdit="1"/>
              </p:cNvSpPr>
              <p:nvPr/>
            </p:nvSpPr>
            <p:spPr>
              <a:xfrm>
                <a:off x="3869213" y="946152"/>
                <a:ext cx="5709425" cy="805157"/>
              </a:xfrm>
              <a:prstGeom prst="rect">
                <a:avLst/>
              </a:prstGeom>
              <a:blipFill>
                <a:blip r:embed="rId3"/>
                <a:stretch>
                  <a:fillRect t="-54688" b="-89063"/>
                </a:stretch>
              </a:blipFill>
            </p:spPr>
            <p:txBody>
              <a:bodyPr/>
              <a:lstStyle/>
              <a:p>
                <a:r>
                  <a:rPr lang="en-CN">
                    <a:noFill/>
                  </a:rPr>
                  <a:t> </a:t>
                </a:r>
              </a:p>
            </p:txBody>
          </p:sp>
        </mc:Fallback>
      </mc:AlternateContent>
    </p:spTree>
    <p:extLst>
      <p:ext uri="{BB962C8B-B14F-4D97-AF65-F5344CB8AC3E}">
        <p14:creationId xmlns:p14="http://schemas.microsoft.com/office/powerpoint/2010/main" val="283660156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7B94D-DC9B-F14F-ADA5-561D856E76DC}"/>
              </a:ext>
            </a:extLst>
          </p:cNvPr>
          <p:cNvSpPr>
            <a:spLocks noGrp="1"/>
          </p:cNvSpPr>
          <p:nvPr>
            <p:ph type="title"/>
          </p:nvPr>
        </p:nvSpPr>
        <p:spPr/>
        <p:txBody>
          <a:bodyPr/>
          <a:lstStyle/>
          <a:p>
            <a:r>
              <a:rPr lang="en-CN" dirty="0"/>
              <a:t>RNN</a:t>
            </a:r>
            <a:r>
              <a:rPr lang="en-US" dirty="0" err="1"/>
              <a:t>模型训练</a:t>
            </a:r>
            <a:endParaRPr lang="en-CN" dirty="0"/>
          </a:p>
        </p:txBody>
      </p:sp>
      <p:sp>
        <p:nvSpPr>
          <p:cNvPr id="3" name="Content Placeholder 2">
            <a:extLst>
              <a:ext uri="{FF2B5EF4-FFF2-40B4-BE49-F238E27FC236}">
                <a16:creationId xmlns:a16="http://schemas.microsoft.com/office/drawing/2014/main" id="{E247B713-ECCA-0E4F-8984-32EA33BFEFBB}"/>
              </a:ext>
            </a:extLst>
          </p:cNvPr>
          <p:cNvSpPr>
            <a:spLocks noGrp="1"/>
          </p:cNvSpPr>
          <p:nvPr>
            <p:ph idx="1"/>
          </p:nvPr>
        </p:nvSpPr>
        <p:spPr/>
        <p:txBody>
          <a:bodyPr/>
          <a:lstStyle/>
          <a:p>
            <a:r>
              <a:rPr lang="en-CN" dirty="0"/>
              <a:t>定义优化器</a:t>
            </a:r>
            <a:r>
              <a:rPr lang="zh-CN" altLang="en-US" dirty="0"/>
              <a:t>：</a:t>
            </a:r>
            <a:endParaRPr lang="en-US" altLang="zh-CN" dirty="0"/>
          </a:p>
          <a:p>
            <a:pPr lvl="1"/>
            <a:r>
              <a:rPr lang="en-US" altLang="zh-CN" dirty="0" err="1"/>
              <a:t>t</a:t>
            </a:r>
            <a:r>
              <a:rPr lang="en-US" dirty="0" err="1"/>
              <a:t>orch</a:t>
            </a:r>
            <a:r>
              <a:rPr lang="en-US" altLang="zh-CN" dirty="0" err="1"/>
              <a:t>.optim.SGD</a:t>
            </a:r>
            <a:endParaRPr lang="en-US" altLang="zh-CN" dirty="0"/>
          </a:p>
          <a:p>
            <a:pPr lvl="1"/>
            <a:r>
              <a:rPr lang="zh-CN" altLang="en-US" dirty="0"/>
              <a:t>选择合适的学习率</a:t>
            </a:r>
            <a:r>
              <a:rPr lang="en-US" altLang="zh-CN" dirty="0"/>
              <a:t>learning</a:t>
            </a:r>
            <a:r>
              <a:rPr lang="zh-CN" altLang="en-US" dirty="0"/>
              <a:t> </a:t>
            </a:r>
            <a:r>
              <a:rPr lang="en-US" altLang="zh-CN" dirty="0"/>
              <a:t>rate</a:t>
            </a:r>
            <a:r>
              <a:rPr lang="zh-CN" altLang="en-US" dirty="0"/>
              <a:t>（</a:t>
            </a:r>
            <a:r>
              <a:rPr lang="en-US" altLang="zh-CN" dirty="0" err="1"/>
              <a:t>lr</a:t>
            </a:r>
            <a:r>
              <a:rPr lang="zh-CN" altLang="en-US" dirty="0"/>
              <a:t>）和迭代次数</a:t>
            </a:r>
            <a:endParaRPr lang="en-US" altLang="zh-CN" dirty="0"/>
          </a:p>
          <a:p>
            <a:pPr lvl="2"/>
            <a:r>
              <a:rPr lang="zh-CN" altLang="en-US" dirty="0"/>
              <a:t>学习率过低训练速度慢；学习率过高损失函数不下降</a:t>
            </a:r>
            <a:endParaRPr lang="en-US" altLang="zh-CN" dirty="0"/>
          </a:p>
          <a:p>
            <a:pPr lvl="2"/>
            <a:r>
              <a:rPr lang="zh-CN" altLang="en-US" dirty="0"/>
              <a:t>迭代次数过少，损失函数未充分下降，模型训练不充分</a:t>
            </a:r>
            <a:endParaRPr lang="en-US" altLang="zh-CN" dirty="0"/>
          </a:p>
          <a:p>
            <a:pPr lvl="2"/>
            <a:endParaRPr lang="en-US" altLang="zh-CN" dirty="0"/>
          </a:p>
          <a:p>
            <a:pPr lvl="1"/>
            <a:endParaRPr lang="en-US" dirty="0"/>
          </a:p>
          <a:p>
            <a:pPr marL="457200" lvl="1" indent="0">
              <a:buNone/>
            </a:pPr>
            <a:endParaRPr lang="en-US" altLang="zh-CN" b="0" dirty="0"/>
          </a:p>
        </p:txBody>
      </p:sp>
      <p:pic>
        <p:nvPicPr>
          <p:cNvPr id="4" name="Picture 3">
            <a:extLst>
              <a:ext uri="{FF2B5EF4-FFF2-40B4-BE49-F238E27FC236}">
                <a16:creationId xmlns:a16="http://schemas.microsoft.com/office/drawing/2014/main" id="{6A885074-43B1-DE46-9168-363154FAA43C}"/>
              </a:ext>
            </a:extLst>
          </p:cNvPr>
          <p:cNvPicPr>
            <a:picLocks noChangeAspect="1"/>
          </p:cNvPicPr>
          <p:nvPr/>
        </p:nvPicPr>
        <p:blipFill>
          <a:blip r:embed="rId3"/>
          <a:stretch>
            <a:fillRect/>
          </a:stretch>
        </p:blipFill>
        <p:spPr>
          <a:xfrm>
            <a:off x="1606993" y="2519384"/>
            <a:ext cx="5930014" cy="2368497"/>
          </a:xfrm>
          <a:prstGeom prst="rect">
            <a:avLst/>
          </a:prstGeom>
        </p:spPr>
      </p:pic>
      <p:sp>
        <p:nvSpPr>
          <p:cNvPr id="5" name="Rectangle 4">
            <a:extLst>
              <a:ext uri="{FF2B5EF4-FFF2-40B4-BE49-F238E27FC236}">
                <a16:creationId xmlns:a16="http://schemas.microsoft.com/office/drawing/2014/main" id="{ABE8EBCF-D05B-384C-A6C6-0B0A92C0CBB2}"/>
              </a:ext>
            </a:extLst>
          </p:cNvPr>
          <p:cNvSpPr/>
          <p:nvPr/>
        </p:nvSpPr>
        <p:spPr>
          <a:xfrm>
            <a:off x="2039875" y="4494468"/>
            <a:ext cx="4850023" cy="215758"/>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Rectangle 6">
            <a:extLst>
              <a:ext uri="{FF2B5EF4-FFF2-40B4-BE49-F238E27FC236}">
                <a16:creationId xmlns:a16="http://schemas.microsoft.com/office/drawing/2014/main" id="{CB97056A-4DBB-4A4D-80FD-0AF25FFBFF01}"/>
              </a:ext>
            </a:extLst>
          </p:cNvPr>
          <p:cNvSpPr/>
          <p:nvPr/>
        </p:nvSpPr>
        <p:spPr>
          <a:xfrm>
            <a:off x="2039875" y="3402591"/>
            <a:ext cx="4850023" cy="4145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81885041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9FC17-2B18-BC4A-A73D-FAAEF03333FE}"/>
              </a:ext>
            </a:extLst>
          </p:cNvPr>
          <p:cNvSpPr>
            <a:spLocks noGrp="1"/>
          </p:cNvSpPr>
          <p:nvPr>
            <p:ph type="title"/>
          </p:nvPr>
        </p:nvSpPr>
        <p:spPr/>
        <p:txBody>
          <a:bodyPr/>
          <a:lstStyle/>
          <a:p>
            <a:r>
              <a:rPr lang="en-CN" dirty="0"/>
              <a:t>RNN</a:t>
            </a:r>
            <a:r>
              <a:rPr lang="en-US" dirty="0" err="1"/>
              <a:t>模型训练</a:t>
            </a:r>
            <a:endParaRPr lang="en-CN" dirty="0"/>
          </a:p>
        </p:txBody>
      </p:sp>
      <p:sp>
        <p:nvSpPr>
          <p:cNvPr id="3" name="Content Placeholder 2">
            <a:extLst>
              <a:ext uri="{FF2B5EF4-FFF2-40B4-BE49-F238E27FC236}">
                <a16:creationId xmlns:a16="http://schemas.microsoft.com/office/drawing/2014/main" id="{EA6033A4-3E82-2943-8150-F8DDD88A36CC}"/>
              </a:ext>
            </a:extLst>
          </p:cNvPr>
          <p:cNvSpPr>
            <a:spLocks noGrp="1"/>
          </p:cNvSpPr>
          <p:nvPr>
            <p:ph idx="1"/>
          </p:nvPr>
        </p:nvSpPr>
        <p:spPr/>
        <p:txBody>
          <a:bodyPr/>
          <a:lstStyle/>
          <a:p>
            <a:r>
              <a:rPr lang="en-CN" dirty="0"/>
              <a:t>训练函数</a:t>
            </a:r>
            <a:r>
              <a:rPr lang="zh-CN" altLang="en-US" dirty="0"/>
              <a:t>：外层循环</a:t>
            </a:r>
            <a:endParaRPr lang="en-US" altLang="zh-CN" dirty="0"/>
          </a:p>
          <a:p>
            <a:pPr lvl="1"/>
            <a:r>
              <a:rPr lang="en-CN" dirty="0"/>
              <a:t>多次</a:t>
            </a:r>
            <a:r>
              <a:rPr lang="zh-CN" altLang="en-US" dirty="0"/>
              <a:t>（</a:t>
            </a:r>
            <a:r>
              <a:rPr lang="en-US" altLang="zh-CN" dirty="0" err="1"/>
              <a:t>epoches</a:t>
            </a:r>
            <a:r>
              <a:rPr lang="zh-CN" altLang="en-US" dirty="0"/>
              <a:t>次）遍历训练数据</a:t>
            </a:r>
            <a:endParaRPr lang="en-US" altLang="zh-CN" dirty="0"/>
          </a:p>
          <a:p>
            <a:pPr lvl="1"/>
            <a:r>
              <a:rPr lang="zh-CN" altLang="en-US" dirty="0"/>
              <a:t>每次遍历前随机打乱数据的顺序</a:t>
            </a:r>
            <a:endParaRPr lang="en-CN" dirty="0"/>
          </a:p>
        </p:txBody>
      </p:sp>
      <p:pic>
        <p:nvPicPr>
          <p:cNvPr id="7" name="Picture 6">
            <a:extLst>
              <a:ext uri="{FF2B5EF4-FFF2-40B4-BE49-F238E27FC236}">
                <a16:creationId xmlns:a16="http://schemas.microsoft.com/office/drawing/2014/main" id="{BD376BA6-1EA8-EF4A-89E0-207EF06A033F}"/>
              </a:ext>
            </a:extLst>
          </p:cNvPr>
          <p:cNvPicPr>
            <a:picLocks noChangeAspect="1"/>
          </p:cNvPicPr>
          <p:nvPr/>
        </p:nvPicPr>
        <p:blipFill>
          <a:blip r:embed="rId2"/>
          <a:stretch>
            <a:fillRect/>
          </a:stretch>
        </p:blipFill>
        <p:spPr>
          <a:xfrm>
            <a:off x="1350335" y="1986023"/>
            <a:ext cx="6889898" cy="3157477"/>
          </a:xfrm>
          <a:prstGeom prst="rect">
            <a:avLst/>
          </a:prstGeom>
        </p:spPr>
      </p:pic>
    </p:spTree>
    <p:extLst>
      <p:ext uri="{BB962C8B-B14F-4D97-AF65-F5344CB8AC3E}">
        <p14:creationId xmlns:p14="http://schemas.microsoft.com/office/powerpoint/2010/main" val="1717026889"/>
      </p:ext>
    </p:extLst>
  </p:cSld>
  <p:clrMapOvr>
    <a:masterClrMapping/>
  </p:clrMapOvr>
  <p:transition spd="slow">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D14FF1-81BE-744F-8FB3-D68CB76E34D2}"/>
              </a:ext>
            </a:extLst>
          </p:cNvPr>
          <p:cNvPicPr>
            <a:picLocks noChangeAspect="1"/>
          </p:cNvPicPr>
          <p:nvPr/>
        </p:nvPicPr>
        <p:blipFill>
          <a:blip r:embed="rId2"/>
          <a:stretch>
            <a:fillRect/>
          </a:stretch>
        </p:blipFill>
        <p:spPr>
          <a:xfrm>
            <a:off x="1381321" y="2074925"/>
            <a:ext cx="7223287" cy="2124496"/>
          </a:xfrm>
          <a:prstGeom prst="rect">
            <a:avLst/>
          </a:prstGeom>
        </p:spPr>
      </p:pic>
      <p:sp>
        <p:nvSpPr>
          <p:cNvPr id="2" name="Title 1">
            <a:extLst>
              <a:ext uri="{FF2B5EF4-FFF2-40B4-BE49-F238E27FC236}">
                <a16:creationId xmlns:a16="http://schemas.microsoft.com/office/drawing/2014/main" id="{C0A702C8-DA63-CD44-BD0D-DDF950148900}"/>
              </a:ext>
            </a:extLst>
          </p:cNvPr>
          <p:cNvSpPr>
            <a:spLocks noGrp="1"/>
          </p:cNvSpPr>
          <p:nvPr>
            <p:ph type="title"/>
          </p:nvPr>
        </p:nvSpPr>
        <p:spPr/>
        <p:txBody>
          <a:bodyPr/>
          <a:lstStyle/>
          <a:p>
            <a:r>
              <a:rPr lang="en-CN" dirty="0"/>
              <a:t>RNN</a:t>
            </a:r>
            <a:r>
              <a:rPr lang="en-US" dirty="0" err="1"/>
              <a:t>模型训练</a:t>
            </a:r>
            <a:endParaRPr lang="en-CN" dirty="0"/>
          </a:p>
        </p:txBody>
      </p:sp>
      <p:sp>
        <p:nvSpPr>
          <p:cNvPr id="3" name="Content Placeholder 2">
            <a:extLst>
              <a:ext uri="{FF2B5EF4-FFF2-40B4-BE49-F238E27FC236}">
                <a16:creationId xmlns:a16="http://schemas.microsoft.com/office/drawing/2014/main" id="{1D43EA33-B203-5248-A245-0AD5946C5F87}"/>
              </a:ext>
            </a:extLst>
          </p:cNvPr>
          <p:cNvSpPr>
            <a:spLocks noGrp="1"/>
          </p:cNvSpPr>
          <p:nvPr>
            <p:ph idx="1"/>
          </p:nvPr>
        </p:nvSpPr>
        <p:spPr/>
        <p:txBody>
          <a:bodyPr/>
          <a:lstStyle/>
          <a:p>
            <a:r>
              <a:rPr lang="en-CN" dirty="0"/>
              <a:t>训练函数</a:t>
            </a:r>
            <a:r>
              <a:rPr lang="zh-CN" altLang="en-US" dirty="0"/>
              <a:t>：内层循环</a:t>
            </a:r>
            <a:endParaRPr lang="en-US" altLang="zh-CN" dirty="0"/>
          </a:p>
          <a:p>
            <a:pPr lvl="1"/>
            <a:r>
              <a:rPr lang="en-US" b="1" dirty="0" err="1"/>
              <a:t>依次</a:t>
            </a:r>
            <a:r>
              <a:rPr lang="en-US" dirty="0" err="1"/>
              <a:t>遍历每一个训练数据</a:t>
            </a:r>
            <a:r>
              <a:rPr lang="zh-CN" altLang="en-US" dirty="0"/>
              <a:t>，计算损失函数，进行反向传播更新模型参数</a:t>
            </a:r>
            <a:endParaRPr lang="en-US" dirty="0"/>
          </a:p>
          <a:p>
            <a:pPr lvl="1"/>
            <a:r>
              <a:rPr lang="en-US" dirty="0" err="1"/>
              <a:t>tqdm</a:t>
            </a:r>
            <a:r>
              <a:rPr lang="zh-CN" altLang="en-US" dirty="0"/>
              <a:t>：可用于显示进度条，迭代速度，预计完成时间等信息</a:t>
            </a:r>
            <a:endParaRPr lang="en-CN" dirty="0"/>
          </a:p>
        </p:txBody>
      </p:sp>
      <p:sp>
        <p:nvSpPr>
          <p:cNvPr id="5" name="Rectangle 4">
            <a:extLst>
              <a:ext uri="{FF2B5EF4-FFF2-40B4-BE49-F238E27FC236}">
                <a16:creationId xmlns:a16="http://schemas.microsoft.com/office/drawing/2014/main" id="{5C90C9E2-5FA0-2140-BF18-BC840DB40C80}"/>
              </a:ext>
            </a:extLst>
          </p:cNvPr>
          <p:cNvSpPr/>
          <p:nvPr/>
        </p:nvSpPr>
        <p:spPr>
          <a:xfrm>
            <a:off x="2037671" y="2115154"/>
            <a:ext cx="5068658" cy="23631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9" name="Picture 8">
            <a:extLst>
              <a:ext uri="{FF2B5EF4-FFF2-40B4-BE49-F238E27FC236}">
                <a16:creationId xmlns:a16="http://schemas.microsoft.com/office/drawing/2014/main" id="{A50A6052-B5D6-234B-9C54-4A480C4F8223}"/>
              </a:ext>
            </a:extLst>
          </p:cNvPr>
          <p:cNvPicPr>
            <a:picLocks noChangeAspect="1"/>
          </p:cNvPicPr>
          <p:nvPr/>
        </p:nvPicPr>
        <p:blipFill>
          <a:blip r:embed="rId3"/>
          <a:stretch>
            <a:fillRect/>
          </a:stretch>
        </p:blipFill>
        <p:spPr>
          <a:xfrm>
            <a:off x="1380608" y="4313721"/>
            <a:ext cx="6616700" cy="457200"/>
          </a:xfrm>
          <a:prstGeom prst="rect">
            <a:avLst/>
          </a:prstGeom>
        </p:spPr>
      </p:pic>
    </p:spTree>
    <p:extLst>
      <p:ext uri="{BB962C8B-B14F-4D97-AF65-F5344CB8AC3E}">
        <p14:creationId xmlns:p14="http://schemas.microsoft.com/office/powerpoint/2010/main" val="253169759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3995936" y="157881"/>
            <a:ext cx="1210588" cy="707886"/>
          </a:xfrm>
          <a:prstGeom prst="rect">
            <a:avLst/>
          </a:prstGeom>
          <a:noFill/>
        </p:spPr>
        <p:txBody>
          <a:bodyPr wrap="none" rtlCol="0">
            <a:spAutoFit/>
          </a:bodyPr>
          <a:lstStyle/>
          <a:p>
            <a:r>
              <a:rPr lang="zh-CN" altLang="en-US" sz="4000" dirty="0">
                <a:latin typeface="方正兰亭细黑_GBK" pitchFamily="2" charset="-122"/>
                <a:ea typeface="方正兰亭细黑_GBK" pitchFamily="2" charset="-122"/>
              </a:rPr>
              <a:t>提纲</a:t>
            </a:r>
          </a:p>
        </p:txBody>
      </p:sp>
      <p:sp>
        <p:nvSpPr>
          <p:cNvPr id="3" name="TextBox 2"/>
          <p:cNvSpPr txBox="1"/>
          <p:nvPr/>
        </p:nvSpPr>
        <p:spPr>
          <a:xfrm>
            <a:off x="427218" y="2734125"/>
            <a:ext cx="2981387" cy="1231106"/>
          </a:xfrm>
          <a:prstGeom prst="rect">
            <a:avLst/>
          </a:prstGeom>
          <a:noFill/>
        </p:spPr>
        <p:txBody>
          <a:bodyPr wrap="square" lIns="0" tIns="0" rIns="0" bIns="0" rtlCol="0">
            <a:spAutoFit/>
          </a:bodyPr>
          <a:lstStyle/>
          <a:p>
            <a:pPr algn="ctr"/>
            <a:r>
              <a:rPr lang="zh-CN" altLang="en-US" sz="2000" dirty="0">
                <a:solidFill>
                  <a:schemeClr val="bg1"/>
                </a:solidFill>
                <a:latin typeface="微软雅黑" pitchFamily="34" charset="-122"/>
                <a:ea typeface="微软雅黑" pitchFamily="34" charset="-122"/>
              </a:rPr>
              <a:t>人工智能与</a:t>
            </a:r>
            <a:r>
              <a:rPr lang="en-US" altLang="zh-CN" sz="2000" dirty="0">
                <a:solidFill>
                  <a:schemeClr val="bg1"/>
                </a:solidFill>
                <a:latin typeface="微软雅黑" pitchFamily="34" charset="-122"/>
                <a:ea typeface="微软雅黑" pitchFamily="34" charset="-122"/>
              </a:rPr>
              <a:t>Python</a:t>
            </a:r>
            <a:r>
              <a:rPr lang="zh-CN" altLang="en-US" sz="2000" dirty="0">
                <a:solidFill>
                  <a:schemeClr val="bg1"/>
                </a:solidFill>
                <a:latin typeface="微软雅黑" pitchFamily="34" charset="-122"/>
                <a:ea typeface="微软雅黑" pitchFamily="34" charset="-122"/>
              </a:rPr>
              <a:t>程序设计</a:t>
            </a:r>
            <a:r>
              <a:rPr lang="en-US" altLang="zh-CN" sz="2000" dirty="0">
                <a:solidFill>
                  <a:schemeClr val="bg1"/>
                </a:solidFill>
                <a:latin typeface="微软雅黑" pitchFamily="34" charset="-122"/>
                <a:ea typeface="微软雅黑" pitchFamily="34" charset="-122"/>
              </a:rPr>
              <a:t>11-2</a:t>
            </a:r>
          </a:p>
          <a:p>
            <a:pPr algn="ctr"/>
            <a:r>
              <a:rPr lang="ja-JP" altLang="en-US" sz="2000" b="1" dirty="0">
                <a:solidFill>
                  <a:schemeClr val="bg1"/>
                </a:solidFill>
                <a:latin typeface="微软雅黑" panose="020B0503020204020204" pitchFamily="34" charset="-122"/>
                <a:ea typeface="微软雅黑" panose="020B0503020204020204" pitchFamily="34" charset="-122"/>
              </a:rPr>
              <a:t>循环神经网络</a:t>
            </a:r>
            <a:r>
              <a:rPr lang="zh-CN" altLang="en-US" sz="2000" b="1" dirty="0">
                <a:solidFill>
                  <a:schemeClr val="bg1"/>
                </a:solidFill>
                <a:latin typeface="微软雅黑" panose="020B0503020204020204" pitchFamily="34" charset="-122"/>
                <a:ea typeface="微软雅黑" panose="020B0503020204020204" pitchFamily="34" charset="-122"/>
              </a:rPr>
              <a:t>的原理和实现</a:t>
            </a:r>
            <a:endParaRPr lang="en-US" altLang="zh-CN" sz="2000" dirty="0">
              <a:solidFill>
                <a:schemeClr val="bg1"/>
              </a:solidFill>
              <a:latin typeface="微软雅黑" pitchFamily="34" charset="-122"/>
              <a:ea typeface="微软雅黑" pitchFamily="34" charset="-122"/>
            </a:endParaRPr>
          </a:p>
        </p:txBody>
      </p:sp>
      <p:grpSp>
        <p:nvGrpSpPr>
          <p:cNvPr id="33" name="组合 32"/>
          <p:cNvGrpSpPr/>
          <p:nvPr/>
        </p:nvGrpSpPr>
        <p:grpSpPr>
          <a:xfrm>
            <a:off x="1239403" y="947342"/>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KSO_Shape"/>
            <p:cNvSpPr>
              <a:spLocks/>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15" name="TextBox 14"/>
          <p:cNvSpPr txBox="1"/>
          <p:nvPr/>
        </p:nvSpPr>
        <p:spPr>
          <a:xfrm>
            <a:off x="4299933" y="1113158"/>
            <a:ext cx="4561796" cy="1705403"/>
          </a:xfrm>
          <a:prstGeom prst="rect">
            <a:avLst/>
          </a:prstGeom>
          <a:noFill/>
        </p:spPr>
        <p:txBody>
          <a:bodyPr wrap="square" rtlCol="0">
            <a:spAutoFit/>
          </a:bodyPr>
          <a:lstStyle/>
          <a:p>
            <a:pPr marL="285750" indent="-285750">
              <a:lnSpc>
                <a:spcPct val="150000"/>
              </a:lnSpc>
              <a:buClr>
                <a:srgbClr val="C00000"/>
              </a:buClr>
              <a:buFont typeface="Wingdings" panose="05000000000000000000" pitchFamily="2" charset="2"/>
              <a:buChar char="p"/>
            </a:pPr>
            <a:r>
              <a:rPr lang="zh-CN" altLang="en-US" b="1" dirty="0">
                <a:latin typeface="微软雅黑" panose="020B0503020204020204" pitchFamily="34" charset="-122"/>
                <a:ea typeface="微软雅黑" panose="020B0503020204020204" pitchFamily="34" charset="-122"/>
              </a:rPr>
              <a:t>循环神经网络的原理和结构</a:t>
            </a:r>
            <a:endParaRPr lang="en-US" altLang="zh-CN" b="1" dirty="0">
              <a:latin typeface="微软雅黑" panose="020B0503020204020204" pitchFamily="34" charset="-122"/>
              <a:ea typeface="微软雅黑" panose="020B0503020204020204" pitchFamily="34" charset="-122"/>
            </a:endParaRPr>
          </a:p>
          <a:p>
            <a:pPr marL="285750" indent="-285750">
              <a:lnSpc>
                <a:spcPct val="150000"/>
              </a:lnSpc>
              <a:buClr>
                <a:srgbClr val="C00000"/>
              </a:buClr>
              <a:buFont typeface="Wingdings" panose="05000000000000000000" pitchFamily="2" charset="2"/>
              <a:buChar char="p"/>
            </a:pPr>
            <a:r>
              <a:rPr lang="zh-CN" altLang="en-US" b="1" dirty="0">
                <a:solidFill>
                  <a:schemeClr val="bg1">
                    <a:lumMod val="65000"/>
                  </a:schemeClr>
                </a:solidFill>
                <a:latin typeface="微软雅黑" panose="020B0503020204020204" pitchFamily="34" charset="-122"/>
                <a:ea typeface="微软雅黑" panose="020B0503020204020204" pitchFamily="34" charset="-122"/>
              </a:rPr>
              <a:t>基于字符级别循环神经网络的文本分类模型</a:t>
            </a:r>
            <a:endParaRPr lang="en-US" altLang="zh-CN" b="1" dirty="0">
              <a:solidFill>
                <a:schemeClr val="bg1">
                  <a:lumMod val="65000"/>
                </a:schemeClr>
              </a:solidFill>
              <a:latin typeface="微软雅黑" panose="020B0503020204020204" pitchFamily="34" charset="-122"/>
              <a:ea typeface="微软雅黑" panose="020B0503020204020204" pitchFamily="34" charset="-122"/>
            </a:endParaRPr>
          </a:p>
          <a:p>
            <a:pPr marL="285750" indent="-285750">
              <a:lnSpc>
                <a:spcPct val="150000"/>
              </a:lnSpc>
              <a:buClr>
                <a:srgbClr val="C00000"/>
              </a:buClr>
              <a:buFont typeface="Wingdings" panose="05000000000000000000" pitchFamily="2" charset="2"/>
              <a:buChar char="p"/>
            </a:pPr>
            <a:endParaRPr lang="en-US" altLang="zh-CN"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4" name="椭圆 23"/>
          <p:cNvSpPr/>
          <p:nvPr/>
        </p:nvSpPr>
        <p:spPr>
          <a:xfrm>
            <a:off x="3937514" y="1254510"/>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5" name="椭圆 24"/>
          <p:cNvSpPr/>
          <p:nvPr/>
        </p:nvSpPr>
        <p:spPr>
          <a:xfrm>
            <a:off x="3937514" y="2058790"/>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30" name="椭圆 29"/>
          <p:cNvSpPr/>
          <p:nvPr/>
        </p:nvSpPr>
        <p:spPr>
          <a:xfrm>
            <a:off x="3937514" y="1656650"/>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Tree>
    <p:extLst>
      <p:ext uri="{BB962C8B-B14F-4D97-AF65-F5344CB8AC3E}">
        <p14:creationId xmlns:p14="http://schemas.microsoft.com/office/powerpoint/2010/main" val="156923857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p:tgtEl>
                                          <p:spTgt spid="33"/>
                                        </p:tgtEl>
                                        <p:attrNameLst>
                                          <p:attrName>ppt_x</p:attrName>
                                        </p:attrNameLst>
                                      </p:cBhvr>
                                      <p:tavLst>
                                        <p:tav tm="0">
                                          <p:val>
                                            <p:strVal val="#ppt_x+#ppt_w*1.125000"/>
                                          </p:val>
                                        </p:tav>
                                        <p:tav tm="100000">
                                          <p:val>
                                            <p:strVal val="#ppt_x"/>
                                          </p:val>
                                        </p:tav>
                                      </p:tavLst>
                                    </p:anim>
                                    <p:animEffect transition="in" filter="wipe(left)">
                                      <p:cBhvr>
                                        <p:cTn id="8" dur="500"/>
                                        <p:tgtEl>
                                          <p:spTgt spid="33"/>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p:tgtEl>
                                          <p:spTgt spid="2"/>
                                        </p:tgtEl>
                                        <p:attrNameLst>
                                          <p:attrName>ppt_x</p:attrName>
                                        </p:attrNameLst>
                                      </p:cBhvr>
                                      <p:tavLst>
                                        <p:tav tm="0">
                                          <p:val>
                                            <p:strVal val="#ppt_x-#ppt_w*1.125000"/>
                                          </p:val>
                                        </p:tav>
                                        <p:tav tm="100000">
                                          <p:val>
                                            <p:strVal val="#ppt_x"/>
                                          </p:val>
                                        </p:tav>
                                      </p:tavLst>
                                    </p:anim>
                                    <p:animEffect transition="in" filter="wipe(right)">
                                      <p:cBhvr>
                                        <p:cTn id="12" dur="500"/>
                                        <p:tgtEl>
                                          <p:spTgt spid="2"/>
                                        </p:tgtEl>
                                      </p:cBhvr>
                                    </p:animEffect>
                                  </p:childTnLst>
                                </p:cTn>
                              </p:par>
                            </p:childTnLst>
                          </p:cTn>
                        </p:par>
                        <p:par>
                          <p:cTn id="13" fill="hold">
                            <p:stCondLst>
                              <p:cond delay="500"/>
                            </p:stCondLst>
                            <p:childTnLst>
                              <p:par>
                                <p:cTn id="14" presetID="47"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anim calcmode="lin" valueType="num">
                                      <p:cBhvr>
                                        <p:cTn id="17" dur="500" fill="hold"/>
                                        <p:tgtEl>
                                          <p:spTgt spid="3"/>
                                        </p:tgtEl>
                                        <p:attrNameLst>
                                          <p:attrName>ppt_x</p:attrName>
                                        </p:attrNameLst>
                                      </p:cBhvr>
                                      <p:tavLst>
                                        <p:tav tm="0">
                                          <p:val>
                                            <p:strVal val="#ppt_x"/>
                                          </p:val>
                                        </p:tav>
                                        <p:tav tm="100000">
                                          <p:val>
                                            <p:strVal val="#ppt_x"/>
                                          </p:val>
                                        </p:tav>
                                      </p:tavLst>
                                    </p:anim>
                                    <p:anim calcmode="lin" valueType="num">
                                      <p:cBhvr>
                                        <p:cTn id="18" dur="500" fill="hold"/>
                                        <p:tgtEl>
                                          <p:spTgt spid="3"/>
                                        </p:tgtEl>
                                        <p:attrNameLst>
                                          <p:attrName>ppt_y</p:attrName>
                                        </p:attrNameLst>
                                      </p:cBhvr>
                                      <p:tavLst>
                                        <p:tav tm="0">
                                          <p:val>
                                            <p:strVal val="#ppt_y-.1"/>
                                          </p:val>
                                        </p:tav>
                                        <p:tav tm="100000">
                                          <p:val>
                                            <p:strVal val="#ppt_y"/>
                                          </p:val>
                                        </p:tav>
                                      </p:tavLst>
                                    </p:anim>
                                  </p:childTnLst>
                                </p:cTn>
                              </p:par>
                              <p:par>
                                <p:cTn id="19" presetID="12" presetClass="entr" presetSubtype="8"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p:tgtEl>
                                          <p:spTgt spid="24"/>
                                        </p:tgtEl>
                                        <p:attrNameLst>
                                          <p:attrName>ppt_x</p:attrName>
                                        </p:attrNameLst>
                                      </p:cBhvr>
                                      <p:tavLst>
                                        <p:tav tm="0">
                                          <p:val>
                                            <p:strVal val="#ppt_x-#ppt_w*1.125000"/>
                                          </p:val>
                                        </p:tav>
                                        <p:tav tm="100000">
                                          <p:val>
                                            <p:strVal val="#ppt_x"/>
                                          </p:val>
                                        </p:tav>
                                      </p:tavLst>
                                    </p:anim>
                                    <p:animEffect transition="in" filter="wipe(right)">
                                      <p:cBhvr>
                                        <p:cTn id="22" dur="500"/>
                                        <p:tgtEl>
                                          <p:spTgt spid="24"/>
                                        </p:tgtEl>
                                      </p:cBhvr>
                                    </p:animEffect>
                                  </p:childTnLst>
                                </p:cTn>
                              </p:par>
                              <p:par>
                                <p:cTn id="23" presetID="12" presetClass="entr" presetSubtype="8"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p:tgtEl>
                                          <p:spTgt spid="25"/>
                                        </p:tgtEl>
                                        <p:attrNameLst>
                                          <p:attrName>ppt_x</p:attrName>
                                        </p:attrNameLst>
                                      </p:cBhvr>
                                      <p:tavLst>
                                        <p:tav tm="0">
                                          <p:val>
                                            <p:strVal val="#ppt_x-#ppt_w*1.125000"/>
                                          </p:val>
                                        </p:tav>
                                        <p:tav tm="100000">
                                          <p:val>
                                            <p:strVal val="#ppt_x"/>
                                          </p:val>
                                        </p:tav>
                                      </p:tavLst>
                                    </p:anim>
                                    <p:animEffect transition="in" filter="wipe(right)">
                                      <p:cBhvr>
                                        <p:cTn id="26" dur="500"/>
                                        <p:tgtEl>
                                          <p:spTgt spid="25"/>
                                        </p:tgtEl>
                                      </p:cBhvr>
                                    </p:animEffect>
                                  </p:childTnLst>
                                </p:cTn>
                              </p:par>
                              <p:par>
                                <p:cTn id="27" presetID="12" presetClass="entr" presetSubtype="8" fill="hold" grpId="0" nodeType="withEffect">
                                  <p:stCondLst>
                                    <p:cond delay="30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p:tgtEl>
                                          <p:spTgt spid="15"/>
                                        </p:tgtEl>
                                        <p:attrNameLst>
                                          <p:attrName>ppt_x</p:attrName>
                                        </p:attrNameLst>
                                      </p:cBhvr>
                                      <p:tavLst>
                                        <p:tav tm="0">
                                          <p:val>
                                            <p:strVal val="#ppt_x-#ppt_w*1.125000"/>
                                          </p:val>
                                        </p:tav>
                                        <p:tav tm="100000">
                                          <p:val>
                                            <p:strVal val="#ppt_x"/>
                                          </p:val>
                                        </p:tav>
                                      </p:tavLst>
                                    </p:anim>
                                    <p:animEffect transition="in" filter="wipe(right)">
                                      <p:cBhvr>
                                        <p:cTn id="30" dur="500"/>
                                        <p:tgtEl>
                                          <p:spTgt spid="15"/>
                                        </p:tgtEl>
                                      </p:cBhvr>
                                    </p:animEffect>
                                  </p:childTnLst>
                                </p:cTn>
                              </p:par>
                              <p:par>
                                <p:cTn id="31" presetID="12" presetClass="entr" presetSubtype="8"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additive="base">
                                        <p:cTn id="33" dur="500"/>
                                        <p:tgtEl>
                                          <p:spTgt spid="30"/>
                                        </p:tgtEl>
                                        <p:attrNameLst>
                                          <p:attrName>ppt_x</p:attrName>
                                        </p:attrNameLst>
                                      </p:cBhvr>
                                      <p:tavLst>
                                        <p:tav tm="0">
                                          <p:val>
                                            <p:strVal val="#ppt_x-#ppt_w*1.125000"/>
                                          </p:val>
                                        </p:tav>
                                        <p:tav tm="100000">
                                          <p:val>
                                            <p:strVal val="#ppt_x"/>
                                          </p:val>
                                        </p:tav>
                                      </p:tavLst>
                                    </p:anim>
                                    <p:animEffect transition="in" filter="wipe(right)">
                                      <p:cBhvr>
                                        <p:cTn id="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5" grpId="0"/>
      <p:bldP spid="24" grpId="0" animBg="1"/>
      <p:bldP spid="25" grpId="0" animBg="1"/>
      <p:bldP spid="3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87D900-E96C-7140-8BF5-D0AC8D914841}"/>
              </a:ext>
            </a:extLst>
          </p:cNvPr>
          <p:cNvPicPr>
            <a:picLocks noChangeAspect="1"/>
          </p:cNvPicPr>
          <p:nvPr/>
        </p:nvPicPr>
        <p:blipFill>
          <a:blip r:embed="rId2"/>
          <a:stretch>
            <a:fillRect/>
          </a:stretch>
        </p:blipFill>
        <p:spPr>
          <a:xfrm>
            <a:off x="2241587" y="1621070"/>
            <a:ext cx="5700629" cy="3187735"/>
          </a:xfrm>
          <a:prstGeom prst="rect">
            <a:avLst/>
          </a:prstGeom>
        </p:spPr>
      </p:pic>
      <p:sp>
        <p:nvSpPr>
          <p:cNvPr id="2" name="Title 1">
            <a:extLst>
              <a:ext uri="{FF2B5EF4-FFF2-40B4-BE49-F238E27FC236}">
                <a16:creationId xmlns:a16="http://schemas.microsoft.com/office/drawing/2014/main" id="{A059FC17-2B18-BC4A-A73D-FAAEF03333FE}"/>
              </a:ext>
            </a:extLst>
          </p:cNvPr>
          <p:cNvSpPr>
            <a:spLocks noGrp="1"/>
          </p:cNvSpPr>
          <p:nvPr>
            <p:ph type="title"/>
          </p:nvPr>
        </p:nvSpPr>
        <p:spPr/>
        <p:txBody>
          <a:bodyPr/>
          <a:lstStyle/>
          <a:p>
            <a:r>
              <a:rPr lang="en-CN" dirty="0"/>
              <a:t>RNN</a:t>
            </a:r>
            <a:r>
              <a:rPr lang="en-US" dirty="0" err="1"/>
              <a:t>模型训练</a:t>
            </a:r>
            <a:endParaRPr lang="en-CN" dirty="0"/>
          </a:p>
        </p:txBody>
      </p:sp>
      <p:sp>
        <p:nvSpPr>
          <p:cNvPr id="3" name="Content Placeholder 2">
            <a:extLst>
              <a:ext uri="{FF2B5EF4-FFF2-40B4-BE49-F238E27FC236}">
                <a16:creationId xmlns:a16="http://schemas.microsoft.com/office/drawing/2014/main" id="{EA6033A4-3E82-2943-8150-F8DDD88A36CC}"/>
              </a:ext>
            </a:extLst>
          </p:cNvPr>
          <p:cNvSpPr>
            <a:spLocks noGrp="1"/>
          </p:cNvSpPr>
          <p:nvPr>
            <p:ph idx="1"/>
          </p:nvPr>
        </p:nvSpPr>
        <p:spPr/>
        <p:txBody>
          <a:bodyPr/>
          <a:lstStyle/>
          <a:p>
            <a:r>
              <a:rPr lang="en-CN" dirty="0"/>
              <a:t>训练函数</a:t>
            </a:r>
            <a:r>
              <a:rPr lang="zh-CN" altLang="en-US" dirty="0"/>
              <a:t>：内层循环</a:t>
            </a:r>
            <a:endParaRPr lang="en-US" altLang="zh-CN" dirty="0"/>
          </a:p>
          <a:p>
            <a:pPr lvl="1"/>
            <a:r>
              <a:rPr lang="zh-CN" altLang="en-US" dirty="0"/>
              <a:t>将特征（人名字符串）转化为</a:t>
            </a:r>
            <a:r>
              <a:rPr lang="en-US" altLang="zh-CN" dirty="0" err="1"/>
              <a:t>nn.Embeddings</a:t>
            </a:r>
            <a:r>
              <a:rPr lang="zh-CN" altLang="en-US" dirty="0"/>
              <a:t>层需要的整数</a:t>
            </a:r>
            <a:r>
              <a:rPr lang="en-US" altLang="zh-CN" dirty="0"/>
              <a:t>tensor</a:t>
            </a:r>
          </a:p>
        </p:txBody>
      </p:sp>
      <p:sp>
        <p:nvSpPr>
          <p:cNvPr id="6" name="Rectangle 5">
            <a:extLst>
              <a:ext uri="{FF2B5EF4-FFF2-40B4-BE49-F238E27FC236}">
                <a16:creationId xmlns:a16="http://schemas.microsoft.com/office/drawing/2014/main" id="{F188E506-BECD-E54B-AC56-17212AB26EAE}"/>
              </a:ext>
            </a:extLst>
          </p:cNvPr>
          <p:cNvSpPr/>
          <p:nvPr/>
        </p:nvSpPr>
        <p:spPr>
          <a:xfrm>
            <a:off x="2241893" y="1868230"/>
            <a:ext cx="5700628" cy="343342"/>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272109559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B778DA-F9FB-6446-ACC1-AE7A0E3B7744}"/>
              </a:ext>
            </a:extLst>
          </p:cNvPr>
          <p:cNvPicPr>
            <a:picLocks noChangeAspect="1"/>
          </p:cNvPicPr>
          <p:nvPr/>
        </p:nvPicPr>
        <p:blipFill>
          <a:blip r:embed="rId2"/>
          <a:stretch>
            <a:fillRect/>
          </a:stretch>
        </p:blipFill>
        <p:spPr>
          <a:xfrm>
            <a:off x="2241587" y="1651892"/>
            <a:ext cx="5700629" cy="3187735"/>
          </a:xfrm>
          <a:prstGeom prst="rect">
            <a:avLst/>
          </a:prstGeom>
        </p:spPr>
      </p:pic>
      <p:sp>
        <p:nvSpPr>
          <p:cNvPr id="2" name="Title 1">
            <a:extLst>
              <a:ext uri="{FF2B5EF4-FFF2-40B4-BE49-F238E27FC236}">
                <a16:creationId xmlns:a16="http://schemas.microsoft.com/office/drawing/2014/main" id="{A059FC17-2B18-BC4A-A73D-FAAEF03333FE}"/>
              </a:ext>
            </a:extLst>
          </p:cNvPr>
          <p:cNvSpPr>
            <a:spLocks noGrp="1"/>
          </p:cNvSpPr>
          <p:nvPr>
            <p:ph type="title"/>
          </p:nvPr>
        </p:nvSpPr>
        <p:spPr/>
        <p:txBody>
          <a:bodyPr/>
          <a:lstStyle/>
          <a:p>
            <a:r>
              <a:rPr lang="en-CN" dirty="0"/>
              <a:t>RNN</a:t>
            </a:r>
            <a:r>
              <a:rPr lang="en-US" dirty="0" err="1"/>
              <a:t>模型训练</a:t>
            </a:r>
            <a:endParaRPr lang="en-CN" dirty="0"/>
          </a:p>
        </p:txBody>
      </p:sp>
      <p:sp>
        <p:nvSpPr>
          <p:cNvPr id="3" name="Content Placeholder 2">
            <a:extLst>
              <a:ext uri="{FF2B5EF4-FFF2-40B4-BE49-F238E27FC236}">
                <a16:creationId xmlns:a16="http://schemas.microsoft.com/office/drawing/2014/main" id="{EA6033A4-3E82-2943-8150-F8DDD88A36CC}"/>
              </a:ext>
            </a:extLst>
          </p:cNvPr>
          <p:cNvSpPr>
            <a:spLocks noGrp="1"/>
          </p:cNvSpPr>
          <p:nvPr>
            <p:ph idx="1"/>
          </p:nvPr>
        </p:nvSpPr>
        <p:spPr/>
        <p:txBody>
          <a:bodyPr/>
          <a:lstStyle/>
          <a:p>
            <a:r>
              <a:rPr lang="en-CN" dirty="0"/>
              <a:t>训练函数</a:t>
            </a:r>
            <a:r>
              <a:rPr lang="zh-CN" altLang="en-US" dirty="0"/>
              <a:t>：内层循环</a:t>
            </a:r>
            <a:endParaRPr lang="en-US" altLang="zh-CN" dirty="0"/>
          </a:p>
          <a:p>
            <a:pPr lvl="1"/>
            <a:r>
              <a:rPr lang="zh-CN" altLang="en-US" dirty="0"/>
              <a:t>循环计算更新隐状态向量和输出向量</a:t>
            </a:r>
            <a:endParaRPr lang="en-US" altLang="zh-CN" dirty="0"/>
          </a:p>
          <a:p>
            <a:pPr lvl="1"/>
            <a:endParaRPr lang="en-US" altLang="zh-CN" dirty="0"/>
          </a:p>
        </p:txBody>
      </p:sp>
      <p:sp>
        <p:nvSpPr>
          <p:cNvPr id="6" name="Rectangle 5">
            <a:extLst>
              <a:ext uri="{FF2B5EF4-FFF2-40B4-BE49-F238E27FC236}">
                <a16:creationId xmlns:a16="http://schemas.microsoft.com/office/drawing/2014/main" id="{F188E506-BECD-E54B-AC56-17212AB26EAE}"/>
              </a:ext>
            </a:extLst>
          </p:cNvPr>
          <p:cNvSpPr/>
          <p:nvPr/>
        </p:nvSpPr>
        <p:spPr>
          <a:xfrm>
            <a:off x="2241893" y="2676310"/>
            <a:ext cx="5700628" cy="67294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282772530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76E28B6-C185-9A4D-8590-6E6FB8C3F843}"/>
              </a:ext>
            </a:extLst>
          </p:cNvPr>
          <p:cNvPicPr>
            <a:picLocks noChangeAspect="1"/>
          </p:cNvPicPr>
          <p:nvPr/>
        </p:nvPicPr>
        <p:blipFill>
          <a:blip r:embed="rId2"/>
          <a:stretch>
            <a:fillRect/>
          </a:stretch>
        </p:blipFill>
        <p:spPr>
          <a:xfrm>
            <a:off x="2241587" y="1651892"/>
            <a:ext cx="5700629" cy="3187735"/>
          </a:xfrm>
          <a:prstGeom prst="rect">
            <a:avLst/>
          </a:prstGeom>
        </p:spPr>
      </p:pic>
      <p:sp>
        <p:nvSpPr>
          <p:cNvPr id="2" name="Title 1">
            <a:extLst>
              <a:ext uri="{FF2B5EF4-FFF2-40B4-BE49-F238E27FC236}">
                <a16:creationId xmlns:a16="http://schemas.microsoft.com/office/drawing/2014/main" id="{A059FC17-2B18-BC4A-A73D-FAAEF03333FE}"/>
              </a:ext>
            </a:extLst>
          </p:cNvPr>
          <p:cNvSpPr>
            <a:spLocks noGrp="1"/>
          </p:cNvSpPr>
          <p:nvPr>
            <p:ph type="title"/>
          </p:nvPr>
        </p:nvSpPr>
        <p:spPr/>
        <p:txBody>
          <a:bodyPr/>
          <a:lstStyle/>
          <a:p>
            <a:r>
              <a:rPr lang="en-CN" dirty="0"/>
              <a:t>RNN</a:t>
            </a:r>
            <a:r>
              <a:rPr lang="en-US" dirty="0" err="1"/>
              <a:t>模型训练</a:t>
            </a:r>
            <a:endParaRPr lang="en-CN" dirty="0"/>
          </a:p>
        </p:txBody>
      </p:sp>
      <p:sp>
        <p:nvSpPr>
          <p:cNvPr id="3" name="Content Placeholder 2">
            <a:extLst>
              <a:ext uri="{FF2B5EF4-FFF2-40B4-BE49-F238E27FC236}">
                <a16:creationId xmlns:a16="http://schemas.microsoft.com/office/drawing/2014/main" id="{EA6033A4-3E82-2943-8150-F8DDD88A36CC}"/>
              </a:ext>
            </a:extLst>
          </p:cNvPr>
          <p:cNvSpPr>
            <a:spLocks noGrp="1"/>
          </p:cNvSpPr>
          <p:nvPr>
            <p:ph idx="1"/>
          </p:nvPr>
        </p:nvSpPr>
        <p:spPr/>
        <p:txBody>
          <a:bodyPr/>
          <a:lstStyle/>
          <a:p>
            <a:r>
              <a:rPr lang="en-CN" dirty="0"/>
              <a:t>训练函数</a:t>
            </a:r>
            <a:r>
              <a:rPr lang="zh-CN" altLang="en-US" dirty="0"/>
              <a:t>：内层循环</a:t>
            </a:r>
            <a:endParaRPr lang="en-US" altLang="zh-CN" dirty="0"/>
          </a:p>
          <a:p>
            <a:pPr lvl="1"/>
            <a:r>
              <a:rPr lang="zh-CN" altLang="en-US" dirty="0"/>
              <a:t>利用最后一次得到的输出向量</a:t>
            </a:r>
            <a:r>
              <a:rPr lang="en-US" altLang="zh-CN" dirty="0"/>
              <a:t>output</a:t>
            </a:r>
            <a:r>
              <a:rPr lang="zh-CN" altLang="en-US" dirty="0"/>
              <a:t>和预测目标</a:t>
            </a:r>
            <a:r>
              <a:rPr lang="en-US" altLang="zh-CN" dirty="0"/>
              <a:t>y</a:t>
            </a:r>
            <a:r>
              <a:rPr lang="zh-CN" altLang="en-US" dirty="0"/>
              <a:t>，计算损失函数</a:t>
            </a:r>
            <a:endParaRPr lang="en-US" altLang="zh-CN" dirty="0"/>
          </a:p>
        </p:txBody>
      </p:sp>
      <p:sp>
        <p:nvSpPr>
          <p:cNvPr id="6" name="Rectangle 5">
            <a:extLst>
              <a:ext uri="{FF2B5EF4-FFF2-40B4-BE49-F238E27FC236}">
                <a16:creationId xmlns:a16="http://schemas.microsoft.com/office/drawing/2014/main" id="{F188E506-BECD-E54B-AC56-17212AB26EAE}"/>
              </a:ext>
            </a:extLst>
          </p:cNvPr>
          <p:cNvSpPr/>
          <p:nvPr/>
        </p:nvSpPr>
        <p:spPr>
          <a:xfrm>
            <a:off x="2231260" y="2196520"/>
            <a:ext cx="5700628" cy="37523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Rectangle 6">
            <a:extLst>
              <a:ext uri="{FF2B5EF4-FFF2-40B4-BE49-F238E27FC236}">
                <a16:creationId xmlns:a16="http://schemas.microsoft.com/office/drawing/2014/main" id="{38E68918-FCA6-A049-AF99-7546B2B6DA09}"/>
              </a:ext>
            </a:extLst>
          </p:cNvPr>
          <p:cNvSpPr/>
          <p:nvPr/>
        </p:nvSpPr>
        <p:spPr>
          <a:xfrm>
            <a:off x="2231260" y="3288720"/>
            <a:ext cx="5700628" cy="37523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353341989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499C262-A854-BF4F-BE8C-4AF5E1597F66}"/>
              </a:ext>
            </a:extLst>
          </p:cNvPr>
          <p:cNvPicPr>
            <a:picLocks noChangeAspect="1"/>
          </p:cNvPicPr>
          <p:nvPr/>
        </p:nvPicPr>
        <p:blipFill>
          <a:blip r:embed="rId2"/>
          <a:stretch>
            <a:fillRect/>
          </a:stretch>
        </p:blipFill>
        <p:spPr>
          <a:xfrm>
            <a:off x="2241587" y="1662166"/>
            <a:ext cx="5700629" cy="3187735"/>
          </a:xfrm>
          <a:prstGeom prst="rect">
            <a:avLst/>
          </a:prstGeom>
        </p:spPr>
      </p:pic>
      <p:sp>
        <p:nvSpPr>
          <p:cNvPr id="2" name="Title 1">
            <a:extLst>
              <a:ext uri="{FF2B5EF4-FFF2-40B4-BE49-F238E27FC236}">
                <a16:creationId xmlns:a16="http://schemas.microsoft.com/office/drawing/2014/main" id="{A059FC17-2B18-BC4A-A73D-FAAEF03333FE}"/>
              </a:ext>
            </a:extLst>
          </p:cNvPr>
          <p:cNvSpPr>
            <a:spLocks noGrp="1"/>
          </p:cNvSpPr>
          <p:nvPr>
            <p:ph type="title"/>
          </p:nvPr>
        </p:nvSpPr>
        <p:spPr/>
        <p:txBody>
          <a:bodyPr/>
          <a:lstStyle/>
          <a:p>
            <a:r>
              <a:rPr lang="en-CN" dirty="0"/>
              <a:t>RNN</a:t>
            </a:r>
            <a:r>
              <a:rPr lang="en-US" dirty="0" err="1"/>
              <a:t>模型训练</a:t>
            </a:r>
            <a:endParaRPr lang="en-CN" dirty="0"/>
          </a:p>
        </p:txBody>
      </p:sp>
      <p:sp>
        <p:nvSpPr>
          <p:cNvPr id="3" name="Content Placeholder 2">
            <a:extLst>
              <a:ext uri="{FF2B5EF4-FFF2-40B4-BE49-F238E27FC236}">
                <a16:creationId xmlns:a16="http://schemas.microsoft.com/office/drawing/2014/main" id="{EA6033A4-3E82-2943-8150-F8DDD88A36CC}"/>
              </a:ext>
            </a:extLst>
          </p:cNvPr>
          <p:cNvSpPr>
            <a:spLocks noGrp="1"/>
          </p:cNvSpPr>
          <p:nvPr>
            <p:ph idx="1"/>
          </p:nvPr>
        </p:nvSpPr>
        <p:spPr/>
        <p:txBody>
          <a:bodyPr/>
          <a:lstStyle/>
          <a:p>
            <a:r>
              <a:rPr lang="en-CN" dirty="0"/>
              <a:t>训练函数</a:t>
            </a:r>
            <a:r>
              <a:rPr lang="zh-CN" altLang="en-US" dirty="0"/>
              <a:t>：内层循环</a:t>
            </a:r>
            <a:endParaRPr lang="en-US" altLang="zh-CN" dirty="0"/>
          </a:p>
          <a:p>
            <a:pPr lvl="1"/>
            <a:r>
              <a:rPr lang="zh-CN" altLang="en-US" dirty="0"/>
              <a:t>模型梯度清零</a:t>
            </a:r>
            <a:endParaRPr lang="en-US" altLang="zh-CN" dirty="0"/>
          </a:p>
        </p:txBody>
      </p:sp>
      <p:sp>
        <p:nvSpPr>
          <p:cNvPr id="5" name="Rectangle 4">
            <a:extLst>
              <a:ext uri="{FF2B5EF4-FFF2-40B4-BE49-F238E27FC236}">
                <a16:creationId xmlns:a16="http://schemas.microsoft.com/office/drawing/2014/main" id="{F83A9FDA-5CA2-B443-B242-C78FD6C8995E}"/>
              </a:ext>
            </a:extLst>
          </p:cNvPr>
          <p:cNvSpPr/>
          <p:nvPr/>
        </p:nvSpPr>
        <p:spPr>
          <a:xfrm>
            <a:off x="2414425" y="3897390"/>
            <a:ext cx="4048019" cy="29795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259753489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1C5707-BFA1-F446-9414-F0DB3C2A4D34}"/>
              </a:ext>
            </a:extLst>
          </p:cNvPr>
          <p:cNvPicPr>
            <a:picLocks noChangeAspect="1"/>
          </p:cNvPicPr>
          <p:nvPr/>
        </p:nvPicPr>
        <p:blipFill>
          <a:blip r:embed="rId2"/>
          <a:stretch>
            <a:fillRect/>
          </a:stretch>
        </p:blipFill>
        <p:spPr>
          <a:xfrm>
            <a:off x="2241587" y="1662166"/>
            <a:ext cx="5700629" cy="3187735"/>
          </a:xfrm>
          <a:prstGeom prst="rect">
            <a:avLst/>
          </a:prstGeom>
        </p:spPr>
      </p:pic>
      <p:sp>
        <p:nvSpPr>
          <p:cNvPr id="2" name="Title 1">
            <a:extLst>
              <a:ext uri="{FF2B5EF4-FFF2-40B4-BE49-F238E27FC236}">
                <a16:creationId xmlns:a16="http://schemas.microsoft.com/office/drawing/2014/main" id="{A059FC17-2B18-BC4A-A73D-FAAEF03333FE}"/>
              </a:ext>
            </a:extLst>
          </p:cNvPr>
          <p:cNvSpPr>
            <a:spLocks noGrp="1"/>
          </p:cNvSpPr>
          <p:nvPr>
            <p:ph type="title"/>
          </p:nvPr>
        </p:nvSpPr>
        <p:spPr/>
        <p:txBody>
          <a:bodyPr/>
          <a:lstStyle/>
          <a:p>
            <a:r>
              <a:rPr lang="en-CN" dirty="0"/>
              <a:t>RNN</a:t>
            </a:r>
            <a:r>
              <a:rPr lang="en-US" dirty="0" err="1"/>
              <a:t>模型训练</a:t>
            </a:r>
            <a:endParaRPr lang="en-CN" dirty="0"/>
          </a:p>
        </p:txBody>
      </p:sp>
      <p:sp>
        <p:nvSpPr>
          <p:cNvPr id="3" name="Content Placeholder 2">
            <a:extLst>
              <a:ext uri="{FF2B5EF4-FFF2-40B4-BE49-F238E27FC236}">
                <a16:creationId xmlns:a16="http://schemas.microsoft.com/office/drawing/2014/main" id="{EA6033A4-3E82-2943-8150-F8DDD88A36CC}"/>
              </a:ext>
            </a:extLst>
          </p:cNvPr>
          <p:cNvSpPr>
            <a:spLocks noGrp="1"/>
          </p:cNvSpPr>
          <p:nvPr>
            <p:ph idx="1"/>
          </p:nvPr>
        </p:nvSpPr>
        <p:spPr/>
        <p:txBody>
          <a:bodyPr/>
          <a:lstStyle/>
          <a:p>
            <a:r>
              <a:rPr lang="en-CN" dirty="0"/>
              <a:t>训练函数</a:t>
            </a:r>
            <a:r>
              <a:rPr lang="zh-CN" altLang="en-US" dirty="0"/>
              <a:t>：内层循环</a:t>
            </a:r>
            <a:endParaRPr lang="en-US" altLang="zh-CN" dirty="0"/>
          </a:p>
          <a:p>
            <a:pPr lvl="1"/>
            <a:r>
              <a:rPr lang="zh-CN" altLang="en-US" dirty="0"/>
              <a:t>调用</a:t>
            </a:r>
            <a:r>
              <a:rPr lang="en-US" altLang="zh-CN" dirty="0"/>
              <a:t>backward</a:t>
            </a:r>
            <a:r>
              <a:rPr lang="zh-CN" altLang="en-US" dirty="0"/>
              <a:t>计算梯度</a:t>
            </a:r>
            <a:endParaRPr lang="en-US" altLang="zh-CN" dirty="0"/>
          </a:p>
        </p:txBody>
      </p:sp>
      <p:sp>
        <p:nvSpPr>
          <p:cNvPr id="5" name="Rectangle 4">
            <a:extLst>
              <a:ext uri="{FF2B5EF4-FFF2-40B4-BE49-F238E27FC236}">
                <a16:creationId xmlns:a16="http://schemas.microsoft.com/office/drawing/2014/main" id="{F83A9FDA-5CA2-B443-B242-C78FD6C8995E}"/>
              </a:ext>
            </a:extLst>
          </p:cNvPr>
          <p:cNvSpPr/>
          <p:nvPr/>
        </p:nvSpPr>
        <p:spPr>
          <a:xfrm>
            <a:off x="2387785" y="4012419"/>
            <a:ext cx="4921323" cy="19891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12997136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6D0993F-7EC1-344A-A052-F4CF56F5FB83}"/>
              </a:ext>
            </a:extLst>
          </p:cNvPr>
          <p:cNvPicPr>
            <a:picLocks noChangeAspect="1"/>
          </p:cNvPicPr>
          <p:nvPr/>
        </p:nvPicPr>
        <p:blipFill>
          <a:blip r:embed="rId2"/>
          <a:stretch>
            <a:fillRect/>
          </a:stretch>
        </p:blipFill>
        <p:spPr>
          <a:xfrm>
            <a:off x="2241587" y="1662166"/>
            <a:ext cx="5700629" cy="3187735"/>
          </a:xfrm>
          <a:prstGeom prst="rect">
            <a:avLst/>
          </a:prstGeom>
        </p:spPr>
      </p:pic>
      <p:sp>
        <p:nvSpPr>
          <p:cNvPr id="2" name="Title 1">
            <a:extLst>
              <a:ext uri="{FF2B5EF4-FFF2-40B4-BE49-F238E27FC236}">
                <a16:creationId xmlns:a16="http://schemas.microsoft.com/office/drawing/2014/main" id="{A059FC17-2B18-BC4A-A73D-FAAEF03333FE}"/>
              </a:ext>
            </a:extLst>
          </p:cNvPr>
          <p:cNvSpPr>
            <a:spLocks noGrp="1"/>
          </p:cNvSpPr>
          <p:nvPr>
            <p:ph type="title"/>
          </p:nvPr>
        </p:nvSpPr>
        <p:spPr/>
        <p:txBody>
          <a:bodyPr/>
          <a:lstStyle/>
          <a:p>
            <a:r>
              <a:rPr lang="en-CN" dirty="0"/>
              <a:t>RNN</a:t>
            </a:r>
            <a:r>
              <a:rPr lang="en-US" dirty="0" err="1"/>
              <a:t>模型训练</a:t>
            </a:r>
            <a:endParaRPr lang="en-CN" dirty="0"/>
          </a:p>
        </p:txBody>
      </p:sp>
      <p:sp>
        <p:nvSpPr>
          <p:cNvPr id="3" name="Content Placeholder 2">
            <a:extLst>
              <a:ext uri="{FF2B5EF4-FFF2-40B4-BE49-F238E27FC236}">
                <a16:creationId xmlns:a16="http://schemas.microsoft.com/office/drawing/2014/main" id="{EA6033A4-3E82-2943-8150-F8DDD88A36CC}"/>
              </a:ext>
            </a:extLst>
          </p:cNvPr>
          <p:cNvSpPr>
            <a:spLocks noGrp="1"/>
          </p:cNvSpPr>
          <p:nvPr>
            <p:ph idx="1"/>
          </p:nvPr>
        </p:nvSpPr>
        <p:spPr/>
        <p:txBody>
          <a:bodyPr/>
          <a:lstStyle/>
          <a:p>
            <a:r>
              <a:rPr lang="en-CN" dirty="0"/>
              <a:t>训练函数</a:t>
            </a:r>
            <a:r>
              <a:rPr lang="zh-CN" altLang="en-US" dirty="0"/>
              <a:t>：内层循环</a:t>
            </a:r>
            <a:endParaRPr lang="en-US" altLang="zh-CN" dirty="0"/>
          </a:p>
          <a:p>
            <a:pPr lvl="1"/>
            <a:r>
              <a:rPr lang="zh-CN" altLang="en-US" dirty="0"/>
              <a:t>利用优化器更新模型参数</a:t>
            </a:r>
            <a:endParaRPr lang="en-US" altLang="zh-CN" dirty="0"/>
          </a:p>
        </p:txBody>
      </p:sp>
      <p:sp>
        <p:nvSpPr>
          <p:cNvPr id="5" name="Rectangle 4">
            <a:extLst>
              <a:ext uri="{FF2B5EF4-FFF2-40B4-BE49-F238E27FC236}">
                <a16:creationId xmlns:a16="http://schemas.microsoft.com/office/drawing/2014/main" id="{F83A9FDA-5CA2-B443-B242-C78FD6C8995E}"/>
              </a:ext>
            </a:extLst>
          </p:cNvPr>
          <p:cNvSpPr/>
          <p:nvPr/>
        </p:nvSpPr>
        <p:spPr>
          <a:xfrm>
            <a:off x="2372252" y="4190787"/>
            <a:ext cx="5068658" cy="186003"/>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18798925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09AD10D-347E-2346-BA63-FE6C5B6AAEE0}"/>
              </a:ext>
            </a:extLst>
          </p:cNvPr>
          <p:cNvPicPr>
            <a:picLocks noChangeAspect="1"/>
          </p:cNvPicPr>
          <p:nvPr/>
        </p:nvPicPr>
        <p:blipFill>
          <a:blip r:embed="rId2"/>
          <a:stretch>
            <a:fillRect/>
          </a:stretch>
        </p:blipFill>
        <p:spPr>
          <a:xfrm>
            <a:off x="2241587" y="1662166"/>
            <a:ext cx="5700629" cy="3187735"/>
          </a:xfrm>
          <a:prstGeom prst="rect">
            <a:avLst/>
          </a:prstGeom>
        </p:spPr>
      </p:pic>
      <p:sp>
        <p:nvSpPr>
          <p:cNvPr id="2" name="Title 1">
            <a:extLst>
              <a:ext uri="{FF2B5EF4-FFF2-40B4-BE49-F238E27FC236}">
                <a16:creationId xmlns:a16="http://schemas.microsoft.com/office/drawing/2014/main" id="{A059FC17-2B18-BC4A-A73D-FAAEF03333FE}"/>
              </a:ext>
            </a:extLst>
          </p:cNvPr>
          <p:cNvSpPr>
            <a:spLocks noGrp="1"/>
          </p:cNvSpPr>
          <p:nvPr>
            <p:ph type="title"/>
          </p:nvPr>
        </p:nvSpPr>
        <p:spPr/>
        <p:txBody>
          <a:bodyPr/>
          <a:lstStyle/>
          <a:p>
            <a:r>
              <a:rPr lang="en-CN" dirty="0"/>
              <a:t>RNN</a:t>
            </a:r>
            <a:r>
              <a:rPr lang="en-US" dirty="0" err="1"/>
              <a:t>模型训练</a:t>
            </a:r>
            <a:endParaRPr lang="en-CN" dirty="0"/>
          </a:p>
        </p:txBody>
      </p:sp>
      <p:sp>
        <p:nvSpPr>
          <p:cNvPr id="3" name="Content Placeholder 2">
            <a:extLst>
              <a:ext uri="{FF2B5EF4-FFF2-40B4-BE49-F238E27FC236}">
                <a16:creationId xmlns:a16="http://schemas.microsoft.com/office/drawing/2014/main" id="{EA6033A4-3E82-2943-8150-F8DDD88A36CC}"/>
              </a:ext>
            </a:extLst>
          </p:cNvPr>
          <p:cNvSpPr>
            <a:spLocks noGrp="1"/>
          </p:cNvSpPr>
          <p:nvPr>
            <p:ph idx="1"/>
          </p:nvPr>
        </p:nvSpPr>
        <p:spPr/>
        <p:txBody>
          <a:bodyPr/>
          <a:lstStyle/>
          <a:p>
            <a:r>
              <a:rPr lang="en-CN" dirty="0"/>
              <a:t>训练函数</a:t>
            </a:r>
            <a:r>
              <a:rPr lang="zh-CN" altLang="en-US" dirty="0"/>
              <a:t>：内层循环</a:t>
            </a:r>
            <a:endParaRPr lang="en-US" altLang="zh-CN" dirty="0"/>
          </a:p>
          <a:p>
            <a:pPr lvl="1"/>
            <a:r>
              <a:rPr lang="zh-CN" altLang="en-US" dirty="0"/>
              <a:t>记录</a:t>
            </a:r>
            <a:r>
              <a:rPr lang="en-US" altLang="zh-CN" dirty="0"/>
              <a:t>loss</a:t>
            </a:r>
            <a:r>
              <a:rPr lang="zh-CN" altLang="en-US" dirty="0"/>
              <a:t>，保存到</a:t>
            </a:r>
            <a:r>
              <a:rPr lang="en-US" altLang="zh-CN" dirty="0"/>
              <a:t>losses</a:t>
            </a:r>
            <a:r>
              <a:rPr lang="zh-CN" altLang="en-US" dirty="0"/>
              <a:t>列表中</a:t>
            </a:r>
            <a:endParaRPr lang="en-US" altLang="zh-CN" dirty="0"/>
          </a:p>
        </p:txBody>
      </p:sp>
      <p:sp>
        <p:nvSpPr>
          <p:cNvPr id="5" name="Rectangle 4">
            <a:extLst>
              <a:ext uri="{FF2B5EF4-FFF2-40B4-BE49-F238E27FC236}">
                <a16:creationId xmlns:a16="http://schemas.microsoft.com/office/drawing/2014/main" id="{F83A9FDA-5CA2-B443-B242-C78FD6C8995E}"/>
              </a:ext>
            </a:extLst>
          </p:cNvPr>
          <p:cNvSpPr/>
          <p:nvPr/>
        </p:nvSpPr>
        <p:spPr>
          <a:xfrm>
            <a:off x="2372252" y="4627088"/>
            <a:ext cx="5068658" cy="186003"/>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69993109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9FC17-2B18-BC4A-A73D-FAAEF03333FE}"/>
              </a:ext>
            </a:extLst>
          </p:cNvPr>
          <p:cNvSpPr>
            <a:spLocks noGrp="1"/>
          </p:cNvSpPr>
          <p:nvPr>
            <p:ph type="title"/>
          </p:nvPr>
        </p:nvSpPr>
        <p:spPr/>
        <p:txBody>
          <a:bodyPr/>
          <a:lstStyle/>
          <a:p>
            <a:r>
              <a:rPr lang="en-CN" dirty="0"/>
              <a:t>RNN</a:t>
            </a:r>
            <a:r>
              <a:rPr lang="en-US" dirty="0" err="1"/>
              <a:t>模型训练</a:t>
            </a:r>
            <a:endParaRPr lang="en-CN" dirty="0"/>
          </a:p>
        </p:txBody>
      </p:sp>
      <p:sp>
        <p:nvSpPr>
          <p:cNvPr id="3" name="Content Placeholder 2">
            <a:extLst>
              <a:ext uri="{FF2B5EF4-FFF2-40B4-BE49-F238E27FC236}">
                <a16:creationId xmlns:a16="http://schemas.microsoft.com/office/drawing/2014/main" id="{EA6033A4-3E82-2943-8150-F8DDD88A36CC}"/>
              </a:ext>
            </a:extLst>
          </p:cNvPr>
          <p:cNvSpPr>
            <a:spLocks noGrp="1"/>
          </p:cNvSpPr>
          <p:nvPr>
            <p:ph idx="1"/>
          </p:nvPr>
        </p:nvSpPr>
        <p:spPr/>
        <p:txBody>
          <a:bodyPr/>
          <a:lstStyle/>
          <a:p>
            <a:r>
              <a:rPr lang="en-CN" dirty="0"/>
              <a:t>训练函数</a:t>
            </a:r>
            <a:r>
              <a:rPr lang="zh-CN" altLang="en-US" dirty="0"/>
              <a:t>：外层循环</a:t>
            </a:r>
            <a:endParaRPr lang="en-US" altLang="zh-CN" dirty="0"/>
          </a:p>
          <a:p>
            <a:pPr lvl="1"/>
            <a:r>
              <a:rPr lang="zh-CN" altLang="en-US" dirty="0"/>
              <a:t>利用</a:t>
            </a:r>
            <a:r>
              <a:rPr lang="en-US" altLang="zh-CN" dirty="0"/>
              <a:t>losses</a:t>
            </a:r>
            <a:r>
              <a:rPr lang="zh-CN" altLang="en-US" dirty="0"/>
              <a:t>列表中记录的</a:t>
            </a:r>
            <a:r>
              <a:rPr lang="en-US" altLang="zh-CN" dirty="0"/>
              <a:t>loss</a:t>
            </a:r>
          </a:p>
          <a:p>
            <a:pPr lvl="1"/>
            <a:r>
              <a:rPr lang="zh-CN" altLang="en-CN" dirty="0"/>
              <a:t>计算</a:t>
            </a:r>
            <a:r>
              <a:rPr lang="zh-CN" altLang="en-US" dirty="0"/>
              <a:t>每次遍历数据集（每个</a:t>
            </a:r>
            <a:r>
              <a:rPr lang="en-US" altLang="zh-CN" dirty="0"/>
              <a:t>epoch</a:t>
            </a:r>
            <a:r>
              <a:rPr lang="zh-CN" altLang="en-US" dirty="0"/>
              <a:t>）的平均</a:t>
            </a:r>
            <a:r>
              <a:rPr lang="en-US" altLang="zh-CN" dirty="0"/>
              <a:t>loss</a:t>
            </a:r>
          </a:p>
        </p:txBody>
      </p:sp>
      <p:pic>
        <p:nvPicPr>
          <p:cNvPr id="4" name="Picture 3">
            <a:extLst>
              <a:ext uri="{FF2B5EF4-FFF2-40B4-BE49-F238E27FC236}">
                <a16:creationId xmlns:a16="http://schemas.microsoft.com/office/drawing/2014/main" id="{9B1F931A-1D51-CE41-8D05-E81E3F312365}"/>
              </a:ext>
            </a:extLst>
          </p:cNvPr>
          <p:cNvPicPr>
            <a:picLocks noChangeAspect="1"/>
          </p:cNvPicPr>
          <p:nvPr/>
        </p:nvPicPr>
        <p:blipFill>
          <a:blip r:embed="rId2"/>
          <a:stretch>
            <a:fillRect/>
          </a:stretch>
        </p:blipFill>
        <p:spPr>
          <a:xfrm>
            <a:off x="637953" y="2268975"/>
            <a:ext cx="8048847" cy="1832091"/>
          </a:xfrm>
          <a:prstGeom prst="rect">
            <a:avLst/>
          </a:prstGeom>
        </p:spPr>
      </p:pic>
      <p:sp>
        <p:nvSpPr>
          <p:cNvPr id="6" name="Rectangle 5">
            <a:extLst>
              <a:ext uri="{FF2B5EF4-FFF2-40B4-BE49-F238E27FC236}">
                <a16:creationId xmlns:a16="http://schemas.microsoft.com/office/drawing/2014/main" id="{20214B32-55AB-CB47-A65A-6205E02C0E4D}"/>
              </a:ext>
            </a:extLst>
          </p:cNvPr>
          <p:cNvSpPr/>
          <p:nvPr/>
        </p:nvSpPr>
        <p:spPr>
          <a:xfrm>
            <a:off x="1617340" y="3092018"/>
            <a:ext cx="5580902" cy="608112"/>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361834541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702C8-DA63-CD44-BD0D-DDF950148900}"/>
              </a:ext>
            </a:extLst>
          </p:cNvPr>
          <p:cNvSpPr>
            <a:spLocks noGrp="1"/>
          </p:cNvSpPr>
          <p:nvPr>
            <p:ph type="title"/>
          </p:nvPr>
        </p:nvSpPr>
        <p:spPr/>
        <p:txBody>
          <a:bodyPr/>
          <a:lstStyle/>
          <a:p>
            <a:r>
              <a:rPr lang="en-CN" dirty="0"/>
              <a:t>RNN</a:t>
            </a:r>
            <a:r>
              <a:rPr lang="en-US" dirty="0" err="1"/>
              <a:t>模型训练</a:t>
            </a:r>
            <a:endParaRPr lang="en-CN" dirty="0"/>
          </a:p>
        </p:txBody>
      </p:sp>
      <p:sp>
        <p:nvSpPr>
          <p:cNvPr id="3" name="Content Placeholder 2">
            <a:extLst>
              <a:ext uri="{FF2B5EF4-FFF2-40B4-BE49-F238E27FC236}">
                <a16:creationId xmlns:a16="http://schemas.microsoft.com/office/drawing/2014/main" id="{1D43EA33-B203-5248-A245-0AD5946C5F87}"/>
              </a:ext>
            </a:extLst>
          </p:cNvPr>
          <p:cNvSpPr>
            <a:spLocks noGrp="1"/>
          </p:cNvSpPr>
          <p:nvPr>
            <p:ph idx="1"/>
          </p:nvPr>
        </p:nvSpPr>
        <p:spPr>
          <a:xfrm>
            <a:off x="457199" y="819150"/>
            <a:ext cx="3929865" cy="3937000"/>
          </a:xfrm>
        </p:spPr>
        <p:txBody>
          <a:bodyPr/>
          <a:lstStyle/>
          <a:p>
            <a:r>
              <a:rPr lang="zh-CN" altLang="en-US" dirty="0"/>
              <a:t>损失函数变化曲线：</a:t>
            </a:r>
            <a:endParaRPr lang="en-US" altLang="zh-CN" dirty="0"/>
          </a:p>
          <a:p>
            <a:pPr lvl="1"/>
            <a:r>
              <a:rPr lang="zh-CN" altLang="en-US" dirty="0"/>
              <a:t>观察训练过程中损失函数的变化情况是一个调试机器学习和深度学习模型的重要技巧</a:t>
            </a:r>
            <a:endParaRPr lang="en-US" altLang="zh-CN" dirty="0"/>
          </a:p>
          <a:p>
            <a:pPr lvl="1"/>
            <a:r>
              <a:rPr lang="zh-CN" altLang="en-US" dirty="0"/>
              <a:t>损失函数下降说明：</a:t>
            </a:r>
            <a:endParaRPr lang="en-US" altLang="zh-CN" dirty="0"/>
          </a:p>
          <a:p>
            <a:pPr lvl="2"/>
            <a:r>
              <a:rPr lang="zh-CN" altLang="en-US" dirty="0"/>
              <a:t>模型能够拟合训练数据</a:t>
            </a:r>
            <a:endParaRPr lang="en-US" altLang="zh-CN" dirty="0"/>
          </a:p>
          <a:p>
            <a:pPr lvl="2"/>
            <a:r>
              <a:rPr lang="zh-CN" altLang="en-US" dirty="0"/>
              <a:t>模型实现基本正确</a:t>
            </a:r>
            <a:endParaRPr lang="en-US" altLang="zh-CN" dirty="0"/>
          </a:p>
          <a:p>
            <a:pPr lvl="2"/>
            <a:r>
              <a:rPr lang="zh-CN" altLang="en-US" dirty="0"/>
              <a:t>模型学习率设置合适</a:t>
            </a:r>
            <a:endParaRPr lang="en-US" altLang="zh-CN" dirty="0"/>
          </a:p>
          <a:p>
            <a:pPr lvl="1"/>
            <a:endParaRPr lang="en-US" altLang="zh-CN" dirty="0"/>
          </a:p>
        </p:txBody>
      </p:sp>
      <p:pic>
        <p:nvPicPr>
          <p:cNvPr id="4" name="Picture 3">
            <a:extLst>
              <a:ext uri="{FF2B5EF4-FFF2-40B4-BE49-F238E27FC236}">
                <a16:creationId xmlns:a16="http://schemas.microsoft.com/office/drawing/2014/main" id="{9117321F-1031-BB4B-A1E6-A99AAF2F9D53}"/>
              </a:ext>
            </a:extLst>
          </p:cNvPr>
          <p:cNvPicPr>
            <a:picLocks noChangeAspect="1"/>
          </p:cNvPicPr>
          <p:nvPr/>
        </p:nvPicPr>
        <p:blipFill>
          <a:blip r:embed="rId3"/>
          <a:stretch>
            <a:fillRect/>
          </a:stretch>
        </p:blipFill>
        <p:spPr>
          <a:xfrm>
            <a:off x="4756938" y="819149"/>
            <a:ext cx="3825108" cy="3731585"/>
          </a:xfrm>
          <a:prstGeom prst="rect">
            <a:avLst/>
          </a:prstGeom>
        </p:spPr>
      </p:pic>
    </p:spTree>
    <p:extLst>
      <p:ext uri="{BB962C8B-B14F-4D97-AF65-F5344CB8AC3E}">
        <p14:creationId xmlns:p14="http://schemas.microsoft.com/office/powerpoint/2010/main" val="2910661211"/>
      </p:ext>
    </p:extLst>
  </p:cSld>
  <p:clrMapOvr>
    <a:masterClrMapping/>
  </p:clrMapOvr>
  <p:transition spd="slow">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EE62F-5C25-154F-ABAC-AA0DB50AB759}"/>
              </a:ext>
            </a:extLst>
          </p:cNvPr>
          <p:cNvSpPr>
            <a:spLocks noGrp="1"/>
          </p:cNvSpPr>
          <p:nvPr>
            <p:ph type="title"/>
          </p:nvPr>
        </p:nvSpPr>
        <p:spPr/>
        <p:txBody>
          <a:bodyPr/>
          <a:lstStyle/>
          <a:p>
            <a:r>
              <a:rPr lang="en-US" dirty="0" err="1"/>
              <a:t>模型测试</a:t>
            </a:r>
            <a:endParaRPr lang="en-CN" dirty="0"/>
          </a:p>
        </p:txBody>
      </p:sp>
      <p:sp>
        <p:nvSpPr>
          <p:cNvPr id="3" name="Content Placeholder 2">
            <a:extLst>
              <a:ext uri="{FF2B5EF4-FFF2-40B4-BE49-F238E27FC236}">
                <a16:creationId xmlns:a16="http://schemas.microsoft.com/office/drawing/2014/main" id="{9EE0348B-5E8A-224B-990E-8E4DC8B8E49D}"/>
              </a:ext>
            </a:extLst>
          </p:cNvPr>
          <p:cNvSpPr>
            <a:spLocks noGrp="1"/>
          </p:cNvSpPr>
          <p:nvPr>
            <p:ph idx="1"/>
          </p:nvPr>
        </p:nvSpPr>
        <p:spPr/>
        <p:txBody>
          <a:bodyPr/>
          <a:lstStyle/>
          <a:p>
            <a:r>
              <a:rPr lang="en-CN" dirty="0"/>
              <a:t>基于训练好的模型进行分类</a:t>
            </a:r>
            <a:r>
              <a:rPr lang="zh-CN" altLang="en-US" dirty="0"/>
              <a:t>：</a:t>
            </a:r>
            <a:endParaRPr lang="en-US" altLang="zh-CN" dirty="0"/>
          </a:p>
          <a:p>
            <a:pPr lvl="1"/>
            <a:r>
              <a:rPr lang="zh-CN" altLang="en-US" dirty="0"/>
              <a:t>将特征（人名字符串）转化为</a:t>
            </a:r>
            <a:r>
              <a:rPr lang="en-US" altLang="zh-CN" dirty="0" err="1"/>
              <a:t>nn.Embeddings</a:t>
            </a:r>
            <a:r>
              <a:rPr lang="zh-CN" altLang="en-US" dirty="0"/>
              <a:t>层需要的整数</a:t>
            </a:r>
            <a:r>
              <a:rPr lang="en-US" altLang="zh-CN" dirty="0"/>
              <a:t>tensor</a:t>
            </a:r>
          </a:p>
          <a:p>
            <a:pPr lvl="1"/>
            <a:endParaRPr lang="en-CN" dirty="0"/>
          </a:p>
        </p:txBody>
      </p:sp>
      <p:pic>
        <p:nvPicPr>
          <p:cNvPr id="6" name="Picture 5">
            <a:extLst>
              <a:ext uri="{FF2B5EF4-FFF2-40B4-BE49-F238E27FC236}">
                <a16:creationId xmlns:a16="http://schemas.microsoft.com/office/drawing/2014/main" id="{51DDD2DA-61DC-8842-970B-0FF5E8936A98}"/>
              </a:ext>
            </a:extLst>
          </p:cNvPr>
          <p:cNvPicPr>
            <a:picLocks noChangeAspect="1"/>
          </p:cNvPicPr>
          <p:nvPr/>
        </p:nvPicPr>
        <p:blipFill>
          <a:blip r:embed="rId2"/>
          <a:stretch>
            <a:fillRect/>
          </a:stretch>
        </p:blipFill>
        <p:spPr>
          <a:xfrm>
            <a:off x="1935125" y="1686434"/>
            <a:ext cx="5531884" cy="3069716"/>
          </a:xfrm>
          <a:prstGeom prst="rect">
            <a:avLst/>
          </a:prstGeom>
        </p:spPr>
      </p:pic>
      <p:sp>
        <p:nvSpPr>
          <p:cNvPr id="7" name="Rectangle 6">
            <a:extLst>
              <a:ext uri="{FF2B5EF4-FFF2-40B4-BE49-F238E27FC236}">
                <a16:creationId xmlns:a16="http://schemas.microsoft.com/office/drawing/2014/main" id="{E6440C94-F785-8B46-B301-0C882D25CEE8}"/>
              </a:ext>
            </a:extLst>
          </p:cNvPr>
          <p:cNvSpPr/>
          <p:nvPr/>
        </p:nvSpPr>
        <p:spPr>
          <a:xfrm>
            <a:off x="2497075" y="3495008"/>
            <a:ext cx="4850023" cy="215758"/>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34237626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50D6E-36FA-084C-93DD-F9497BECCFEB}"/>
              </a:ext>
            </a:extLst>
          </p:cNvPr>
          <p:cNvSpPr>
            <a:spLocks noGrp="1"/>
          </p:cNvSpPr>
          <p:nvPr>
            <p:ph type="title"/>
          </p:nvPr>
        </p:nvSpPr>
        <p:spPr/>
        <p:txBody>
          <a:bodyPr/>
          <a:lstStyle/>
          <a:p>
            <a:r>
              <a:rPr lang="en-CN" dirty="0"/>
              <a:t>如何</a:t>
            </a:r>
            <a:r>
              <a:rPr lang="zh-CN" altLang="en-US" dirty="0"/>
              <a:t>使用神经网络处理</a:t>
            </a:r>
            <a:r>
              <a:rPr lang="en-CN" dirty="0"/>
              <a:t>自然语言文档</a:t>
            </a:r>
            <a:r>
              <a:rPr lang="zh-CN" altLang="en-US" dirty="0"/>
              <a:t>？</a:t>
            </a:r>
            <a:endParaRPr lang="en-CN" dirty="0"/>
          </a:p>
        </p:txBody>
      </p:sp>
      <p:sp>
        <p:nvSpPr>
          <p:cNvPr id="3" name="Content Placeholder 2">
            <a:extLst>
              <a:ext uri="{FF2B5EF4-FFF2-40B4-BE49-F238E27FC236}">
                <a16:creationId xmlns:a16="http://schemas.microsoft.com/office/drawing/2014/main" id="{C5891306-8F61-3446-8781-BB296B9359B0}"/>
              </a:ext>
            </a:extLst>
          </p:cNvPr>
          <p:cNvSpPr>
            <a:spLocks noGrp="1"/>
          </p:cNvSpPr>
          <p:nvPr>
            <p:ph idx="1"/>
          </p:nvPr>
        </p:nvSpPr>
        <p:spPr/>
        <p:txBody>
          <a:bodyPr/>
          <a:lstStyle/>
          <a:p>
            <a:r>
              <a:rPr lang="en-CN" dirty="0"/>
              <a:t>自然语言是一个由字或词等符号</a:t>
            </a:r>
            <a:r>
              <a:rPr lang="zh-CN" altLang="en-US" dirty="0"/>
              <a:t>（</a:t>
            </a:r>
            <a:r>
              <a:rPr lang="en-US" altLang="zh-CN" dirty="0"/>
              <a:t>token</a:t>
            </a:r>
            <a:r>
              <a:rPr lang="zh-CN" altLang="en-US" dirty="0"/>
              <a:t>）组成的</a:t>
            </a:r>
            <a:r>
              <a:rPr lang="en-CN" dirty="0"/>
              <a:t>序列</a:t>
            </a:r>
          </a:p>
          <a:p>
            <a:pPr lvl="1"/>
            <a:r>
              <a:rPr lang="en-CN" dirty="0"/>
              <a:t>长度可变</a:t>
            </a:r>
          </a:p>
          <a:p>
            <a:pPr lvl="1"/>
            <a:r>
              <a:rPr lang="en-CN" dirty="0"/>
              <a:t>顺序会对自然语言的语义产生影响</a:t>
            </a:r>
          </a:p>
          <a:p>
            <a:pPr lvl="1"/>
            <a:r>
              <a:rPr lang="en-US" dirty="0" err="1"/>
              <a:t>词语之间具有依赖关系</a:t>
            </a:r>
            <a:endParaRPr lang="en-US" dirty="0"/>
          </a:p>
          <a:p>
            <a:r>
              <a:rPr lang="en-US" dirty="0" err="1"/>
              <a:t>自然语言处理要求我们使用能对</a:t>
            </a:r>
            <a:r>
              <a:rPr lang="en-US" b="1" dirty="0" err="1"/>
              <a:t>序列</a:t>
            </a:r>
            <a:r>
              <a:rPr lang="en-US" dirty="0" err="1"/>
              <a:t>进行建模的神经网络模型</a:t>
            </a:r>
            <a:endParaRPr lang="en-CN" dirty="0"/>
          </a:p>
        </p:txBody>
      </p:sp>
    </p:spTree>
    <p:extLst>
      <p:ext uri="{BB962C8B-B14F-4D97-AF65-F5344CB8AC3E}">
        <p14:creationId xmlns:p14="http://schemas.microsoft.com/office/powerpoint/2010/main" val="3710702895"/>
      </p:ext>
    </p:extLst>
  </p:cSld>
  <p:clrMapOvr>
    <a:masterClrMapping/>
  </p:clrMapOvr>
  <p:transition spd="slow">
    <p:pull/>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EE62F-5C25-154F-ABAC-AA0DB50AB759}"/>
              </a:ext>
            </a:extLst>
          </p:cNvPr>
          <p:cNvSpPr>
            <a:spLocks noGrp="1"/>
          </p:cNvSpPr>
          <p:nvPr>
            <p:ph type="title"/>
          </p:nvPr>
        </p:nvSpPr>
        <p:spPr/>
        <p:txBody>
          <a:bodyPr/>
          <a:lstStyle/>
          <a:p>
            <a:r>
              <a:rPr lang="en-US" dirty="0" err="1"/>
              <a:t>模型测试</a:t>
            </a:r>
            <a:endParaRPr lang="en-CN" dirty="0"/>
          </a:p>
        </p:txBody>
      </p:sp>
      <p:sp>
        <p:nvSpPr>
          <p:cNvPr id="3" name="Content Placeholder 2">
            <a:extLst>
              <a:ext uri="{FF2B5EF4-FFF2-40B4-BE49-F238E27FC236}">
                <a16:creationId xmlns:a16="http://schemas.microsoft.com/office/drawing/2014/main" id="{9EE0348B-5E8A-224B-990E-8E4DC8B8E49D}"/>
              </a:ext>
            </a:extLst>
          </p:cNvPr>
          <p:cNvSpPr>
            <a:spLocks noGrp="1"/>
          </p:cNvSpPr>
          <p:nvPr>
            <p:ph idx="1"/>
          </p:nvPr>
        </p:nvSpPr>
        <p:spPr/>
        <p:txBody>
          <a:bodyPr/>
          <a:lstStyle/>
          <a:p>
            <a:r>
              <a:rPr lang="en-CN" dirty="0"/>
              <a:t>基于训练好的模型进行分类</a:t>
            </a:r>
            <a:r>
              <a:rPr lang="zh-CN" altLang="en-US" dirty="0"/>
              <a:t>：</a:t>
            </a:r>
            <a:endParaRPr lang="en-US" altLang="zh-CN" dirty="0"/>
          </a:p>
          <a:p>
            <a:pPr lvl="1"/>
            <a:r>
              <a:rPr lang="zh-CN" altLang="en-US" dirty="0"/>
              <a:t>循环计算更新隐状态向量和输出向量</a:t>
            </a:r>
            <a:endParaRPr lang="en-US" altLang="zh-CN" dirty="0"/>
          </a:p>
          <a:p>
            <a:pPr lvl="1"/>
            <a:endParaRPr lang="en-CN" dirty="0"/>
          </a:p>
        </p:txBody>
      </p:sp>
      <p:pic>
        <p:nvPicPr>
          <p:cNvPr id="6" name="Picture 5">
            <a:extLst>
              <a:ext uri="{FF2B5EF4-FFF2-40B4-BE49-F238E27FC236}">
                <a16:creationId xmlns:a16="http://schemas.microsoft.com/office/drawing/2014/main" id="{51DDD2DA-61DC-8842-970B-0FF5E8936A98}"/>
              </a:ext>
            </a:extLst>
          </p:cNvPr>
          <p:cNvPicPr>
            <a:picLocks noChangeAspect="1"/>
          </p:cNvPicPr>
          <p:nvPr/>
        </p:nvPicPr>
        <p:blipFill>
          <a:blip r:embed="rId2"/>
          <a:stretch>
            <a:fillRect/>
          </a:stretch>
        </p:blipFill>
        <p:spPr>
          <a:xfrm>
            <a:off x="1935125" y="1686434"/>
            <a:ext cx="5531884" cy="3069716"/>
          </a:xfrm>
          <a:prstGeom prst="rect">
            <a:avLst/>
          </a:prstGeom>
        </p:spPr>
      </p:pic>
      <p:sp>
        <p:nvSpPr>
          <p:cNvPr id="5" name="Rectangle 4">
            <a:extLst>
              <a:ext uri="{FF2B5EF4-FFF2-40B4-BE49-F238E27FC236}">
                <a16:creationId xmlns:a16="http://schemas.microsoft.com/office/drawing/2014/main" id="{6B69C7E0-C7A7-134D-AA55-8ECD6926DC76}"/>
              </a:ext>
            </a:extLst>
          </p:cNvPr>
          <p:cNvSpPr/>
          <p:nvPr/>
        </p:nvSpPr>
        <p:spPr>
          <a:xfrm>
            <a:off x="2497075" y="3771454"/>
            <a:ext cx="4850023" cy="55289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355142614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EE62F-5C25-154F-ABAC-AA0DB50AB759}"/>
              </a:ext>
            </a:extLst>
          </p:cNvPr>
          <p:cNvSpPr>
            <a:spLocks noGrp="1"/>
          </p:cNvSpPr>
          <p:nvPr>
            <p:ph type="title"/>
          </p:nvPr>
        </p:nvSpPr>
        <p:spPr/>
        <p:txBody>
          <a:bodyPr/>
          <a:lstStyle/>
          <a:p>
            <a:r>
              <a:rPr lang="en-US" dirty="0" err="1"/>
              <a:t>模型测试</a:t>
            </a:r>
            <a:endParaRPr lang="en-CN" dirty="0"/>
          </a:p>
        </p:txBody>
      </p:sp>
      <p:sp>
        <p:nvSpPr>
          <p:cNvPr id="3" name="Content Placeholder 2">
            <a:extLst>
              <a:ext uri="{FF2B5EF4-FFF2-40B4-BE49-F238E27FC236}">
                <a16:creationId xmlns:a16="http://schemas.microsoft.com/office/drawing/2014/main" id="{9EE0348B-5E8A-224B-990E-8E4DC8B8E49D}"/>
              </a:ext>
            </a:extLst>
          </p:cNvPr>
          <p:cNvSpPr>
            <a:spLocks noGrp="1"/>
          </p:cNvSpPr>
          <p:nvPr>
            <p:ph idx="1"/>
          </p:nvPr>
        </p:nvSpPr>
        <p:spPr/>
        <p:txBody>
          <a:bodyPr/>
          <a:lstStyle/>
          <a:p>
            <a:r>
              <a:rPr lang="en-CN" dirty="0"/>
              <a:t>基于训练好的模型进行分类</a:t>
            </a:r>
            <a:r>
              <a:rPr lang="zh-CN" altLang="en-US" dirty="0"/>
              <a:t>：</a:t>
            </a:r>
            <a:endParaRPr lang="en-US" altLang="zh-CN" dirty="0"/>
          </a:p>
          <a:p>
            <a:pPr lvl="1"/>
            <a:r>
              <a:rPr lang="en-CN" dirty="0"/>
              <a:t>使用topk函数</a:t>
            </a:r>
            <a:r>
              <a:rPr lang="zh-CN" altLang="en-US" dirty="0"/>
              <a:t>，找出</a:t>
            </a:r>
            <a:r>
              <a:rPr lang="en-US" altLang="zh-CN" dirty="0"/>
              <a:t>output</a:t>
            </a:r>
            <a:r>
              <a:rPr lang="zh-CN" altLang="en-US" dirty="0"/>
              <a:t>中哪一维的值最大，得到模型预测结果</a:t>
            </a:r>
            <a:endParaRPr lang="en-CN" dirty="0"/>
          </a:p>
        </p:txBody>
      </p:sp>
      <p:pic>
        <p:nvPicPr>
          <p:cNvPr id="6" name="Picture 5">
            <a:extLst>
              <a:ext uri="{FF2B5EF4-FFF2-40B4-BE49-F238E27FC236}">
                <a16:creationId xmlns:a16="http://schemas.microsoft.com/office/drawing/2014/main" id="{51DDD2DA-61DC-8842-970B-0FF5E8936A98}"/>
              </a:ext>
            </a:extLst>
          </p:cNvPr>
          <p:cNvPicPr>
            <a:picLocks noChangeAspect="1"/>
          </p:cNvPicPr>
          <p:nvPr/>
        </p:nvPicPr>
        <p:blipFill>
          <a:blip r:embed="rId2"/>
          <a:stretch>
            <a:fillRect/>
          </a:stretch>
        </p:blipFill>
        <p:spPr>
          <a:xfrm>
            <a:off x="1935125" y="1686434"/>
            <a:ext cx="5531884" cy="3069716"/>
          </a:xfrm>
          <a:prstGeom prst="rect">
            <a:avLst/>
          </a:prstGeom>
        </p:spPr>
      </p:pic>
      <p:sp>
        <p:nvSpPr>
          <p:cNvPr id="5" name="Rectangle 4">
            <a:extLst>
              <a:ext uri="{FF2B5EF4-FFF2-40B4-BE49-F238E27FC236}">
                <a16:creationId xmlns:a16="http://schemas.microsoft.com/office/drawing/2014/main" id="{FE5EC1E6-1621-E441-802E-53C2EF00D0FA}"/>
              </a:ext>
            </a:extLst>
          </p:cNvPr>
          <p:cNvSpPr/>
          <p:nvPr/>
        </p:nvSpPr>
        <p:spPr>
          <a:xfrm>
            <a:off x="2486442" y="4324350"/>
            <a:ext cx="4850023" cy="4318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397731934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EE62F-5C25-154F-ABAC-AA0DB50AB759}"/>
              </a:ext>
            </a:extLst>
          </p:cNvPr>
          <p:cNvSpPr>
            <a:spLocks noGrp="1"/>
          </p:cNvSpPr>
          <p:nvPr>
            <p:ph type="title"/>
          </p:nvPr>
        </p:nvSpPr>
        <p:spPr/>
        <p:txBody>
          <a:bodyPr/>
          <a:lstStyle/>
          <a:p>
            <a:r>
              <a:rPr lang="en-US" dirty="0" err="1"/>
              <a:t>模型测试</a:t>
            </a:r>
            <a:endParaRPr lang="en-CN" dirty="0"/>
          </a:p>
        </p:txBody>
      </p:sp>
      <p:sp>
        <p:nvSpPr>
          <p:cNvPr id="3" name="Content Placeholder 2">
            <a:extLst>
              <a:ext uri="{FF2B5EF4-FFF2-40B4-BE49-F238E27FC236}">
                <a16:creationId xmlns:a16="http://schemas.microsoft.com/office/drawing/2014/main" id="{9EE0348B-5E8A-224B-990E-8E4DC8B8E49D}"/>
              </a:ext>
            </a:extLst>
          </p:cNvPr>
          <p:cNvSpPr>
            <a:spLocks noGrp="1"/>
          </p:cNvSpPr>
          <p:nvPr>
            <p:ph idx="1"/>
          </p:nvPr>
        </p:nvSpPr>
        <p:spPr>
          <a:xfrm>
            <a:off x="457200" y="819150"/>
            <a:ext cx="4748472" cy="3937000"/>
          </a:xfrm>
        </p:spPr>
        <p:txBody>
          <a:bodyPr/>
          <a:lstStyle/>
          <a:p>
            <a:r>
              <a:rPr lang="en-CN" dirty="0"/>
              <a:t>绘制混淆矩阵</a:t>
            </a:r>
          </a:p>
          <a:p>
            <a:pPr lvl="1"/>
            <a:r>
              <a:rPr lang="en-CN" dirty="0"/>
              <a:t>常用的展示多分类预测结果的方式</a:t>
            </a:r>
          </a:p>
          <a:p>
            <a:pPr lvl="1"/>
            <a:r>
              <a:rPr lang="en-US" dirty="0" err="1"/>
              <a:t>矩阵第i行第j类表示把第i类结果分为第j类的概率</a:t>
            </a:r>
            <a:endParaRPr lang="en-CN" dirty="0"/>
          </a:p>
          <a:p>
            <a:pPr lvl="1"/>
            <a:r>
              <a:rPr lang="en-CN" dirty="0"/>
              <a:t>在训练集上的准确率和混淆矩阵</a:t>
            </a:r>
          </a:p>
          <a:p>
            <a:pPr lvl="1"/>
            <a:endParaRPr lang="en-CN" dirty="0"/>
          </a:p>
        </p:txBody>
      </p:sp>
      <p:pic>
        <p:nvPicPr>
          <p:cNvPr id="4" name="Picture 3">
            <a:extLst>
              <a:ext uri="{FF2B5EF4-FFF2-40B4-BE49-F238E27FC236}">
                <a16:creationId xmlns:a16="http://schemas.microsoft.com/office/drawing/2014/main" id="{404D244B-C247-1A43-8D07-C022A70AC104}"/>
              </a:ext>
            </a:extLst>
          </p:cNvPr>
          <p:cNvPicPr>
            <a:picLocks noChangeAspect="1"/>
          </p:cNvPicPr>
          <p:nvPr/>
        </p:nvPicPr>
        <p:blipFill>
          <a:blip r:embed="rId2"/>
          <a:stretch>
            <a:fillRect/>
          </a:stretch>
        </p:blipFill>
        <p:spPr>
          <a:xfrm>
            <a:off x="5369487" y="1318437"/>
            <a:ext cx="3457265" cy="2838893"/>
          </a:xfrm>
          <a:prstGeom prst="rect">
            <a:avLst/>
          </a:prstGeom>
        </p:spPr>
      </p:pic>
      <p:pic>
        <p:nvPicPr>
          <p:cNvPr id="5" name="Picture 4">
            <a:extLst>
              <a:ext uri="{FF2B5EF4-FFF2-40B4-BE49-F238E27FC236}">
                <a16:creationId xmlns:a16="http://schemas.microsoft.com/office/drawing/2014/main" id="{14510754-C42A-CD4E-BFF0-375037CC07A8}"/>
              </a:ext>
            </a:extLst>
          </p:cNvPr>
          <p:cNvPicPr>
            <a:picLocks noChangeAspect="1"/>
          </p:cNvPicPr>
          <p:nvPr/>
        </p:nvPicPr>
        <p:blipFill rotWithShape="1">
          <a:blip r:embed="rId3"/>
          <a:srcRect b="2259"/>
          <a:stretch/>
        </p:blipFill>
        <p:spPr>
          <a:xfrm>
            <a:off x="74383" y="2586369"/>
            <a:ext cx="5131289" cy="1570961"/>
          </a:xfrm>
          <a:prstGeom prst="rect">
            <a:avLst/>
          </a:prstGeom>
        </p:spPr>
      </p:pic>
    </p:spTree>
    <p:extLst>
      <p:ext uri="{BB962C8B-B14F-4D97-AF65-F5344CB8AC3E}">
        <p14:creationId xmlns:p14="http://schemas.microsoft.com/office/powerpoint/2010/main" val="894324088"/>
      </p:ext>
    </p:extLst>
  </p:cSld>
  <p:clrMapOvr>
    <a:masterClrMapping/>
  </p:clrMapOvr>
  <p:transition spd="slow">
    <p:pull/>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EE62F-5C25-154F-ABAC-AA0DB50AB759}"/>
              </a:ext>
            </a:extLst>
          </p:cNvPr>
          <p:cNvSpPr>
            <a:spLocks noGrp="1"/>
          </p:cNvSpPr>
          <p:nvPr>
            <p:ph type="title"/>
          </p:nvPr>
        </p:nvSpPr>
        <p:spPr/>
        <p:txBody>
          <a:bodyPr/>
          <a:lstStyle/>
          <a:p>
            <a:r>
              <a:rPr lang="en-US" dirty="0" err="1"/>
              <a:t>模型测试</a:t>
            </a:r>
            <a:endParaRPr lang="en-CN" dirty="0"/>
          </a:p>
        </p:txBody>
      </p:sp>
      <p:sp>
        <p:nvSpPr>
          <p:cNvPr id="3" name="Content Placeholder 2">
            <a:extLst>
              <a:ext uri="{FF2B5EF4-FFF2-40B4-BE49-F238E27FC236}">
                <a16:creationId xmlns:a16="http://schemas.microsoft.com/office/drawing/2014/main" id="{9EE0348B-5E8A-224B-990E-8E4DC8B8E49D}"/>
              </a:ext>
            </a:extLst>
          </p:cNvPr>
          <p:cNvSpPr>
            <a:spLocks noGrp="1"/>
          </p:cNvSpPr>
          <p:nvPr>
            <p:ph idx="1"/>
          </p:nvPr>
        </p:nvSpPr>
        <p:spPr/>
        <p:txBody>
          <a:bodyPr/>
          <a:lstStyle/>
          <a:p>
            <a:r>
              <a:rPr lang="en-CN" dirty="0"/>
              <a:t>绘制混淆矩阵</a:t>
            </a:r>
          </a:p>
          <a:p>
            <a:pPr lvl="1"/>
            <a:r>
              <a:rPr lang="en-CN" dirty="0"/>
              <a:t>在测试集上的准确率和混淆矩阵</a:t>
            </a:r>
          </a:p>
          <a:p>
            <a:pPr lvl="1"/>
            <a:endParaRPr lang="en-CN" dirty="0"/>
          </a:p>
          <a:p>
            <a:pPr lvl="1"/>
            <a:endParaRPr lang="en-CN" dirty="0"/>
          </a:p>
          <a:p>
            <a:pPr lvl="1"/>
            <a:endParaRPr lang="en-CN" dirty="0"/>
          </a:p>
          <a:p>
            <a:pPr lvl="1"/>
            <a:endParaRPr lang="en-CN" dirty="0"/>
          </a:p>
          <a:p>
            <a:pPr lvl="1"/>
            <a:endParaRPr lang="en-CN" dirty="0"/>
          </a:p>
          <a:p>
            <a:pPr lvl="1"/>
            <a:endParaRPr lang="en-CN" dirty="0"/>
          </a:p>
          <a:p>
            <a:pPr lvl="1"/>
            <a:r>
              <a:rPr lang="en-CN" dirty="0"/>
              <a:t>思考</a:t>
            </a:r>
            <a:r>
              <a:rPr lang="zh-CN" altLang="en-US" dirty="0"/>
              <a:t>：</a:t>
            </a:r>
            <a:endParaRPr lang="en-US" altLang="zh-CN" dirty="0"/>
          </a:p>
          <a:p>
            <a:pPr lvl="2"/>
            <a:r>
              <a:rPr lang="zh-CN" altLang="en-US" dirty="0"/>
              <a:t>为什么测试集上的正确率低于训练集？</a:t>
            </a:r>
            <a:endParaRPr lang="en-US" altLang="zh-CN" dirty="0"/>
          </a:p>
          <a:p>
            <a:pPr lvl="2"/>
            <a:r>
              <a:rPr lang="zh-CN" altLang="en-US" dirty="0"/>
              <a:t>为什么</a:t>
            </a:r>
            <a:r>
              <a:rPr lang="en-US" altLang="zh-CN" dirty="0"/>
              <a:t>Scottish</a:t>
            </a:r>
            <a:r>
              <a:rPr lang="zh-CN" altLang="en-US" dirty="0"/>
              <a:t>会被错误分类为</a:t>
            </a:r>
            <a:r>
              <a:rPr lang="en-US" altLang="zh-CN" dirty="0"/>
              <a:t>English</a:t>
            </a:r>
            <a:r>
              <a:rPr lang="zh-CN" altLang="en-US" dirty="0"/>
              <a:t>？</a:t>
            </a:r>
            <a:endParaRPr lang="en-CN" dirty="0"/>
          </a:p>
          <a:p>
            <a:pPr lvl="1"/>
            <a:endParaRPr lang="en-CN" dirty="0"/>
          </a:p>
        </p:txBody>
      </p:sp>
      <p:pic>
        <p:nvPicPr>
          <p:cNvPr id="6" name="Picture 5">
            <a:extLst>
              <a:ext uri="{FF2B5EF4-FFF2-40B4-BE49-F238E27FC236}">
                <a16:creationId xmlns:a16="http://schemas.microsoft.com/office/drawing/2014/main" id="{40B0B936-AC55-2C48-ABB0-C1EA38A77409}"/>
              </a:ext>
            </a:extLst>
          </p:cNvPr>
          <p:cNvPicPr>
            <a:picLocks noChangeAspect="1"/>
          </p:cNvPicPr>
          <p:nvPr/>
        </p:nvPicPr>
        <p:blipFill>
          <a:blip r:embed="rId2"/>
          <a:stretch>
            <a:fillRect/>
          </a:stretch>
        </p:blipFill>
        <p:spPr>
          <a:xfrm>
            <a:off x="318978" y="1557818"/>
            <a:ext cx="4997302" cy="1762441"/>
          </a:xfrm>
          <a:prstGeom prst="rect">
            <a:avLst/>
          </a:prstGeom>
        </p:spPr>
      </p:pic>
      <p:pic>
        <p:nvPicPr>
          <p:cNvPr id="7" name="Picture 6">
            <a:extLst>
              <a:ext uri="{FF2B5EF4-FFF2-40B4-BE49-F238E27FC236}">
                <a16:creationId xmlns:a16="http://schemas.microsoft.com/office/drawing/2014/main" id="{F00019A9-F8A0-EB49-9C6F-88CF0CCF4306}"/>
              </a:ext>
            </a:extLst>
          </p:cNvPr>
          <p:cNvPicPr>
            <a:picLocks noChangeAspect="1"/>
          </p:cNvPicPr>
          <p:nvPr/>
        </p:nvPicPr>
        <p:blipFill>
          <a:blip r:embed="rId3"/>
          <a:stretch>
            <a:fillRect/>
          </a:stretch>
        </p:blipFill>
        <p:spPr>
          <a:xfrm>
            <a:off x="5507015" y="1329882"/>
            <a:ext cx="3484880" cy="2997200"/>
          </a:xfrm>
          <a:prstGeom prst="rect">
            <a:avLst/>
          </a:prstGeom>
        </p:spPr>
      </p:pic>
    </p:spTree>
    <p:extLst>
      <p:ext uri="{BB962C8B-B14F-4D97-AF65-F5344CB8AC3E}">
        <p14:creationId xmlns:p14="http://schemas.microsoft.com/office/powerpoint/2010/main" val="879820974"/>
      </p:ext>
    </p:extLst>
  </p:cSld>
  <p:clrMapOvr>
    <a:masterClrMapping/>
  </p:clrMapOvr>
  <p:transition spd="slow">
    <p:pull/>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468D0-210C-5947-AC2B-88B1412D45F0}"/>
              </a:ext>
            </a:extLst>
          </p:cNvPr>
          <p:cNvSpPr>
            <a:spLocks noGrp="1"/>
          </p:cNvSpPr>
          <p:nvPr>
            <p:ph type="title"/>
          </p:nvPr>
        </p:nvSpPr>
        <p:spPr/>
        <p:txBody>
          <a:bodyPr/>
          <a:lstStyle/>
          <a:p>
            <a:r>
              <a:rPr lang="en-US" dirty="0" err="1"/>
              <a:t>总结</a:t>
            </a:r>
            <a:endParaRPr lang="en-CN" dirty="0"/>
          </a:p>
        </p:txBody>
      </p:sp>
      <p:sp>
        <p:nvSpPr>
          <p:cNvPr id="3" name="Content Placeholder 2">
            <a:extLst>
              <a:ext uri="{FF2B5EF4-FFF2-40B4-BE49-F238E27FC236}">
                <a16:creationId xmlns:a16="http://schemas.microsoft.com/office/drawing/2014/main" id="{0CC6CB0B-C318-B641-9F15-E75585D422DE}"/>
              </a:ext>
            </a:extLst>
          </p:cNvPr>
          <p:cNvSpPr>
            <a:spLocks noGrp="1"/>
          </p:cNvSpPr>
          <p:nvPr>
            <p:ph idx="1"/>
          </p:nvPr>
        </p:nvSpPr>
        <p:spPr/>
        <p:txBody>
          <a:bodyPr/>
          <a:lstStyle/>
          <a:p>
            <a:r>
              <a:rPr lang="zh-CN" altLang="en-US" dirty="0"/>
              <a:t>循环神经网络（</a:t>
            </a:r>
            <a:r>
              <a:rPr lang="en-US" altLang="zh-CN" dirty="0"/>
              <a:t>RNN</a:t>
            </a:r>
            <a:r>
              <a:rPr lang="zh-CN" altLang="en-US" dirty="0"/>
              <a:t>）</a:t>
            </a:r>
            <a:endParaRPr lang="en-US" altLang="zh-CN" dirty="0"/>
          </a:p>
          <a:p>
            <a:pPr lvl="1"/>
            <a:r>
              <a:rPr lang="zh-CN" altLang="en-US" dirty="0"/>
              <a:t>能够对序列进行建模</a:t>
            </a:r>
            <a:endParaRPr lang="en-US" altLang="zh-CN" dirty="0"/>
          </a:p>
          <a:p>
            <a:pPr lvl="1"/>
            <a:r>
              <a:rPr lang="zh-CN" altLang="en-US" dirty="0"/>
              <a:t>使用</a:t>
            </a:r>
            <a:r>
              <a:rPr lang="en-US" altLang="zh-CN" dirty="0" err="1"/>
              <a:t>pyTorch</a:t>
            </a:r>
            <a:r>
              <a:rPr lang="zh-CN" altLang="en-US" dirty="0"/>
              <a:t>实现</a:t>
            </a:r>
            <a:r>
              <a:rPr lang="en-US" altLang="zh-CN" dirty="0"/>
              <a:t>RNN</a:t>
            </a:r>
          </a:p>
          <a:p>
            <a:pPr lvl="1"/>
            <a:r>
              <a:rPr lang="zh-CN" altLang="en-US" dirty="0"/>
              <a:t>将文本表示为</a:t>
            </a:r>
            <a:r>
              <a:rPr lang="en-US" altLang="zh-CN" dirty="0"/>
              <a:t>tensor</a:t>
            </a:r>
          </a:p>
          <a:p>
            <a:pPr lvl="2"/>
            <a:r>
              <a:rPr lang="zh-CN" altLang="en-US" dirty="0"/>
              <a:t>整数序列</a:t>
            </a:r>
            <a:endParaRPr lang="en-US" altLang="zh-CN" dirty="0"/>
          </a:p>
          <a:p>
            <a:pPr lvl="2"/>
            <a:r>
              <a:rPr lang="zh-CN" altLang="en-US" dirty="0"/>
              <a:t>词嵌入</a:t>
            </a:r>
            <a:endParaRPr lang="en-US" altLang="zh-CN" dirty="0"/>
          </a:p>
          <a:p>
            <a:pPr lvl="1"/>
            <a:r>
              <a:rPr lang="zh-CN" altLang="en-US" dirty="0"/>
              <a:t>实现基于</a:t>
            </a:r>
            <a:r>
              <a:rPr lang="en-US" altLang="zh-CN" dirty="0"/>
              <a:t>RNN</a:t>
            </a:r>
            <a:r>
              <a:rPr lang="zh-CN" altLang="en-US" dirty="0"/>
              <a:t>的文本分类器</a:t>
            </a:r>
            <a:endParaRPr lang="en-US" altLang="zh-CN" dirty="0"/>
          </a:p>
          <a:p>
            <a:r>
              <a:rPr lang="zh-CN" altLang="en-US" dirty="0"/>
              <a:t>下节课</a:t>
            </a:r>
            <a:endParaRPr lang="en-US" altLang="zh-CN" dirty="0"/>
          </a:p>
          <a:p>
            <a:pPr lvl="1"/>
            <a:r>
              <a:rPr lang="zh-CN" altLang="en-US" dirty="0"/>
              <a:t>更为复杂的循环神经网络（</a:t>
            </a:r>
            <a:r>
              <a:rPr lang="en-US" altLang="zh-CN" dirty="0"/>
              <a:t>LSTM</a:t>
            </a:r>
            <a:r>
              <a:rPr lang="zh-CN" altLang="en-US" dirty="0"/>
              <a:t>、</a:t>
            </a:r>
            <a:r>
              <a:rPr lang="en-US" altLang="zh-CN" dirty="0"/>
              <a:t>GRU</a:t>
            </a:r>
            <a:r>
              <a:rPr lang="zh-CN" altLang="en-US" dirty="0"/>
              <a:t>）</a:t>
            </a:r>
            <a:endParaRPr lang="en-US" altLang="zh-CN" dirty="0"/>
          </a:p>
          <a:p>
            <a:pPr lvl="1"/>
            <a:r>
              <a:rPr lang="zh-CN" altLang="en-US" dirty="0"/>
              <a:t>使用</a:t>
            </a:r>
            <a:r>
              <a:rPr lang="en-US" altLang="zh-CN" dirty="0" err="1"/>
              <a:t>pytorch</a:t>
            </a:r>
            <a:r>
              <a:rPr lang="zh-CN" altLang="en-US" dirty="0"/>
              <a:t>实现基于</a:t>
            </a:r>
            <a:r>
              <a:rPr lang="en-US" altLang="zh-CN" dirty="0"/>
              <a:t>RNN</a:t>
            </a:r>
            <a:r>
              <a:rPr lang="zh-CN" altLang="en-US" dirty="0"/>
              <a:t>的语言模型和语言生成模型</a:t>
            </a:r>
            <a:endParaRPr lang="en-US" altLang="zh-CN" dirty="0"/>
          </a:p>
          <a:p>
            <a:pPr lvl="1"/>
            <a:endParaRPr lang="en-US" altLang="zh-CN" dirty="0"/>
          </a:p>
        </p:txBody>
      </p:sp>
    </p:spTree>
    <p:extLst>
      <p:ext uri="{BB962C8B-B14F-4D97-AF65-F5344CB8AC3E}">
        <p14:creationId xmlns:p14="http://schemas.microsoft.com/office/powerpoint/2010/main" val="3723766293"/>
      </p:ext>
    </p:extLst>
  </p:cSld>
  <p:clrMapOvr>
    <a:masterClrMapping/>
  </p:clrMapOvr>
  <p:transition spd="slow">
    <p:pull/>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6364D41-A50D-49AE-B0E7-1C9E44CC72C5}"/>
              </a:ext>
            </a:extLst>
          </p:cNvPr>
          <p:cNvSpPr>
            <a:spLocks noGrp="1"/>
          </p:cNvSpPr>
          <p:nvPr>
            <p:ph type="ctrTitle"/>
          </p:nvPr>
        </p:nvSpPr>
        <p:spPr/>
        <p:txBody>
          <a:bodyPr/>
          <a:lstStyle/>
          <a:p>
            <a:r>
              <a:rPr lang="zh-CN" altLang="en-US" dirty="0"/>
              <a:t>谢谢！</a:t>
            </a:r>
          </a:p>
        </p:txBody>
      </p:sp>
      <p:sp>
        <p:nvSpPr>
          <p:cNvPr id="5" name="副标题 4">
            <a:extLst>
              <a:ext uri="{FF2B5EF4-FFF2-40B4-BE49-F238E27FC236}">
                <a16:creationId xmlns:a16="http://schemas.microsoft.com/office/drawing/2014/main" id="{0503FFC9-2DF3-4892-84DB-A2609D4193ED}"/>
              </a:ext>
            </a:extLst>
          </p:cNvPr>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4223775804"/>
      </p:ext>
    </p:extLst>
  </p:cSld>
  <p:clrMapOvr>
    <a:masterClrMapping/>
  </p:clrMapOvr>
  <p:transition spd="slow">
    <p:pull/>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3995936" y="157881"/>
            <a:ext cx="1210588" cy="707886"/>
          </a:xfrm>
          <a:prstGeom prst="rect">
            <a:avLst/>
          </a:prstGeom>
          <a:noFill/>
        </p:spPr>
        <p:txBody>
          <a:bodyPr wrap="none" rtlCol="0">
            <a:spAutoFit/>
          </a:bodyPr>
          <a:lstStyle/>
          <a:p>
            <a:r>
              <a:rPr lang="zh-CN" altLang="en-US" sz="4000" dirty="0">
                <a:latin typeface="方正兰亭细黑_GBK" pitchFamily="2" charset="-122"/>
                <a:ea typeface="方正兰亭细黑_GBK" pitchFamily="2" charset="-122"/>
              </a:rPr>
              <a:t>提纲</a:t>
            </a:r>
          </a:p>
        </p:txBody>
      </p:sp>
      <p:sp>
        <p:nvSpPr>
          <p:cNvPr id="3" name="TextBox 2"/>
          <p:cNvSpPr txBox="1"/>
          <p:nvPr/>
        </p:nvSpPr>
        <p:spPr>
          <a:xfrm>
            <a:off x="427218" y="2734125"/>
            <a:ext cx="2981387" cy="1231106"/>
          </a:xfrm>
          <a:prstGeom prst="rect">
            <a:avLst/>
          </a:prstGeom>
          <a:noFill/>
        </p:spPr>
        <p:txBody>
          <a:bodyPr wrap="square" lIns="0" tIns="0" rIns="0" bIns="0" rtlCol="0">
            <a:spAutoFit/>
          </a:bodyPr>
          <a:lstStyle/>
          <a:p>
            <a:pPr algn="ctr"/>
            <a:r>
              <a:rPr lang="zh-CN" altLang="en-US" sz="2000" dirty="0">
                <a:solidFill>
                  <a:schemeClr val="bg1"/>
                </a:solidFill>
                <a:latin typeface="微软雅黑" pitchFamily="34" charset="-122"/>
                <a:ea typeface="微软雅黑" pitchFamily="34" charset="-122"/>
              </a:rPr>
              <a:t>人工智能与</a:t>
            </a:r>
            <a:r>
              <a:rPr lang="en-US" altLang="zh-CN" sz="2000" dirty="0">
                <a:solidFill>
                  <a:schemeClr val="bg1"/>
                </a:solidFill>
                <a:latin typeface="微软雅黑" pitchFamily="34" charset="-122"/>
                <a:ea typeface="微软雅黑" pitchFamily="34" charset="-122"/>
              </a:rPr>
              <a:t>Python</a:t>
            </a:r>
            <a:r>
              <a:rPr lang="zh-CN" altLang="en-US" sz="2000" dirty="0">
                <a:solidFill>
                  <a:schemeClr val="bg1"/>
                </a:solidFill>
                <a:latin typeface="微软雅黑" pitchFamily="34" charset="-122"/>
                <a:ea typeface="微软雅黑" pitchFamily="34" charset="-122"/>
              </a:rPr>
              <a:t>程序设计</a:t>
            </a:r>
            <a:r>
              <a:rPr lang="en-US" altLang="zh-CN" sz="2000" dirty="0">
                <a:solidFill>
                  <a:schemeClr val="bg1"/>
                </a:solidFill>
                <a:latin typeface="微软雅黑" pitchFamily="34" charset="-122"/>
                <a:ea typeface="微软雅黑" pitchFamily="34" charset="-122"/>
              </a:rPr>
              <a:t>11-2</a:t>
            </a:r>
          </a:p>
          <a:p>
            <a:pPr algn="ctr"/>
            <a:r>
              <a:rPr lang="ja-JP" altLang="en-US" sz="2000" b="1" dirty="0">
                <a:solidFill>
                  <a:schemeClr val="bg1"/>
                </a:solidFill>
                <a:latin typeface="微软雅黑" panose="020B0503020204020204" pitchFamily="34" charset="-122"/>
                <a:ea typeface="微软雅黑" panose="020B0503020204020204" pitchFamily="34" charset="-122"/>
              </a:rPr>
              <a:t>循环神经网络</a:t>
            </a:r>
            <a:r>
              <a:rPr lang="zh-CN" altLang="en-US" sz="2000" b="1" dirty="0">
                <a:solidFill>
                  <a:schemeClr val="bg1"/>
                </a:solidFill>
                <a:latin typeface="微软雅黑" panose="020B0503020204020204" pitchFamily="34" charset="-122"/>
                <a:ea typeface="微软雅黑" panose="020B0503020204020204" pitchFamily="34" charset="-122"/>
              </a:rPr>
              <a:t>的原理和实现</a:t>
            </a:r>
            <a:endParaRPr lang="en-US" altLang="zh-CN" sz="2000" dirty="0">
              <a:solidFill>
                <a:schemeClr val="bg1"/>
              </a:solidFill>
              <a:latin typeface="微软雅黑" pitchFamily="34" charset="-122"/>
              <a:ea typeface="微软雅黑" pitchFamily="34" charset="-122"/>
            </a:endParaRPr>
          </a:p>
        </p:txBody>
      </p:sp>
      <p:grpSp>
        <p:nvGrpSpPr>
          <p:cNvPr id="33" name="组合 32"/>
          <p:cNvGrpSpPr/>
          <p:nvPr/>
        </p:nvGrpSpPr>
        <p:grpSpPr>
          <a:xfrm>
            <a:off x="1239403" y="947342"/>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KSO_Shape"/>
            <p:cNvSpPr>
              <a:spLocks/>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15" name="TextBox 14"/>
          <p:cNvSpPr txBox="1"/>
          <p:nvPr/>
        </p:nvSpPr>
        <p:spPr>
          <a:xfrm>
            <a:off x="4299933" y="1113158"/>
            <a:ext cx="4561796" cy="458908"/>
          </a:xfrm>
          <a:prstGeom prst="rect">
            <a:avLst/>
          </a:prstGeom>
          <a:noFill/>
        </p:spPr>
        <p:txBody>
          <a:bodyPr wrap="square" rtlCol="0">
            <a:spAutoFit/>
          </a:bodyPr>
          <a:lstStyle/>
          <a:p>
            <a:pPr marL="285750" indent="-285750">
              <a:lnSpc>
                <a:spcPct val="150000"/>
              </a:lnSpc>
              <a:buClr>
                <a:srgbClr val="C00000"/>
              </a:buClr>
              <a:buFont typeface="Wingdings" panose="05000000000000000000" pitchFamily="2" charset="2"/>
              <a:buChar char="p"/>
            </a:pPr>
            <a:r>
              <a:rPr lang="zh-CN" altLang="en-US" b="1" dirty="0">
                <a:latin typeface="微软雅黑" panose="020B0503020204020204" pitchFamily="34" charset="-122"/>
                <a:ea typeface="微软雅黑" panose="020B0503020204020204" pitchFamily="34" charset="-122"/>
              </a:rPr>
              <a:t>附录：</a:t>
            </a:r>
            <a:r>
              <a:rPr lang="en-US" altLang="zh-CN" b="1" dirty="0">
                <a:latin typeface="微软雅黑" panose="020B0503020204020204" pitchFamily="34" charset="-122"/>
                <a:ea typeface="微软雅黑" panose="020B0503020204020204" pitchFamily="34" charset="-122"/>
              </a:rPr>
              <a:t>word2vec</a:t>
            </a:r>
            <a:r>
              <a:rPr lang="zh-CN" altLang="en-US" b="1" dirty="0">
                <a:latin typeface="微软雅黑" panose="020B0503020204020204" pitchFamily="34" charset="-122"/>
                <a:ea typeface="微软雅黑" panose="020B0503020204020204" pitchFamily="34" charset="-122"/>
              </a:rPr>
              <a:t>简介</a:t>
            </a:r>
            <a:endParaRPr lang="en-US" altLang="zh-CN"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4" name="椭圆 23"/>
          <p:cNvSpPr/>
          <p:nvPr/>
        </p:nvSpPr>
        <p:spPr>
          <a:xfrm>
            <a:off x="3937514" y="1254510"/>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Tree>
    <p:extLst>
      <p:ext uri="{BB962C8B-B14F-4D97-AF65-F5344CB8AC3E}">
        <p14:creationId xmlns:p14="http://schemas.microsoft.com/office/powerpoint/2010/main" val="34277319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p:tgtEl>
                                          <p:spTgt spid="33"/>
                                        </p:tgtEl>
                                        <p:attrNameLst>
                                          <p:attrName>ppt_x</p:attrName>
                                        </p:attrNameLst>
                                      </p:cBhvr>
                                      <p:tavLst>
                                        <p:tav tm="0">
                                          <p:val>
                                            <p:strVal val="#ppt_x+#ppt_w*1.125000"/>
                                          </p:val>
                                        </p:tav>
                                        <p:tav tm="100000">
                                          <p:val>
                                            <p:strVal val="#ppt_x"/>
                                          </p:val>
                                        </p:tav>
                                      </p:tavLst>
                                    </p:anim>
                                    <p:animEffect transition="in" filter="wipe(left)">
                                      <p:cBhvr>
                                        <p:cTn id="8" dur="500"/>
                                        <p:tgtEl>
                                          <p:spTgt spid="33"/>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p:tgtEl>
                                          <p:spTgt spid="2"/>
                                        </p:tgtEl>
                                        <p:attrNameLst>
                                          <p:attrName>ppt_x</p:attrName>
                                        </p:attrNameLst>
                                      </p:cBhvr>
                                      <p:tavLst>
                                        <p:tav tm="0">
                                          <p:val>
                                            <p:strVal val="#ppt_x-#ppt_w*1.125000"/>
                                          </p:val>
                                        </p:tav>
                                        <p:tav tm="100000">
                                          <p:val>
                                            <p:strVal val="#ppt_x"/>
                                          </p:val>
                                        </p:tav>
                                      </p:tavLst>
                                    </p:anim>
                                    <p:animEffect transition="in" filter="wipe(right)">
                                      <p:cBhvr>
                                        <p:cTn id="12" dur="500"/>
                                        <p:tgtEl>
                                          <p:spTgt spid="2"/>
                                        </p:tgtEl>
                                      </p:cBhvr>
                                    </p:animEffect>
                                  </p:childTnLst>
                                </p:cTn>
                              </p:par>
                            </p:childTnLst>
                          </p:cTn>
                        </p:par>
                        <p:par>
                          <p:cTn id="13" fill="hold">
                            <p:stCondLst>
                              <p:cond delay="500"/>
                            </p:stCondLst>
                            <p:childTnLst>
                              <p:par>
                                <p:cTn id="14" presetID="47"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anim calcmode="lin" valueType="num">
                                      <p:cBhvr>
                                        <p:cTn id="17" dur="500" fill="hold"/>
                                        <p:tgtEl>
                                          <p:spTgt spid="3"/>
                                        </p:tgtEl>
                                        <p:attrNameLst>
                                          <p:attrName>ppt_x</p:attrName>
                                        </p:attrNameLst>
                                      </p:cBhvr>
                                      <p:tavLst>
                                        <p:tav tm="0">
                                          <p:val>
                                            <p:strVal val="#ppt_x"/>
                                          </p:val>
                                        </p:tav>
                                        <p:tav tm="100000">
                                          <p:val>
                                            <p:strVal val="#ppt_x"/>
                                          </p:val>
                                        </p:tav>
                                      </p:tavLst>
                                    </p:anim>
                                    <p:anim calcmode="lin" valueType="num">
                                      <p:cBhvr>
                                        <p:cTn id="18" dur="500" fill="hold"/>
                                        <p:tgtEl>
                                          <p:spTgt spid="3"/>
                                        </p:tgtEl>
                                        <p:attrNameLst>
                                          <p:attrName>ppt_y</p:attrName>
                                        </p:attrNameLst>
                                      </p:cBhvr>
                                      <p:tavLst>
                                        <p:tav tm="0">
                                          <p:val>
                                            <p:strVal val="#ppt_y-.1"/>
                                          </p:val>
                                        </p:tav>
                                        <p:tav tm="100000">
                                          <p:val>
                                            <p:strVal val="#ppt_y"/>
                                          </p:val>
                                        </p:tav>
                                      </p:tavLst>
                                    </p:anim>
                                  </p:childTnLst>
                                </p:cTn>
                              </p:par>
                              <p:par>
                                <p:cTn id="19" presetID="12" presetClass="entr" presetSubtype="8"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p:tgtEl>
                                          <p:spTgt spid="24"/>
                                        </p:tgtEl>
                                        <p:attrNameLst>
                                          <p:attrName>ppt_x</p:attrName>
                                        </p:attrNameLst>
                                      </p:cBhvr>
                                      <p:tavLst>
                                        <p:tav tm="0">
                                          <p:val>
                                            <p:strVal val="#ppt_x-#ppt_w*1.125000"/>
                                          </p:val>
                                        </p:tav>
                                        <p:tav tm="100000">
                                          <p:val>
                                            <p:strVal val="#ppt_x"/>
                                          </p:val>
                                        </p:tav>
                                      </p:tavLst>
                                    </p:anim>
                                    <p:animEffect transition="in" filter="wipe(right)">
                                      <p:cBhvr>
                                        <p:cTn id="22" dur="500"/>
                                        <p:tgtEl>
                                          <p:spTgt spid="24"/>
                                        </p:tgtEl>
                                      </p:cBhvr>
                                    </p:animEffect>
                                  </p:childTnLst>
                                </p:cTn>
                              </p:par>
                              <p:par>
                                <p:cTn id="23" presetID="12" presetClass="entr" presetSubtype="8" fill="hold" grpId="0" nodeType="withEffect">
                                  <p:stCondLst>
                                    <p:cond delay="30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p:tgtEl>
                                          <p:spTgt spid="15"/>
                                        </p:tgtEl>
                                        <p:attrNameLst>
                                          <p:attrName>ppt_x</p:attrName>
                                        </p:attrNameLst>
                                      </p:cBhvr>
                                      <p:tavLst>
                                        <p:tav tm="0">
                                          <p:val>
                                            <p:strVal val="#ppt_x-#ppt_w*1.125000"/>
                                          </p:val>
                                        </p:tav>
                                        <p:tav tm="100000">
                                          <p:val>
                                            <p:strVal val="#ppt_x"/>
                                          </p:val>
                                        </p:tav>
                                      </p:tavLst>
                                    </p:anim>
                                    <p:animEffect transition="in" filter="wipe(right)">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5" grpId="0"/>
      <p:bldP spid="2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EE705-C78C-E94D-89DC-405AB629959C}"/>
              </a:ext>
            </a:extLst>
          </p:cNvPr>
          <p:cNvSpPr>
            <a:spLocks noGrp="1"/>
          </p:cNvSpPr>
          <p:nvPr>
            <p:ph type="title"/>
          </p:nvPr>
        </p:nvSpPr>
        <p:spPr/>
        <p:txBody>
          <a:bodyPr/>
          <a:lstStyle/>
          <a:p>
            <a:r>
              <a:rPr lang="ja-JP" altLang="en-US"/>
              <a:t>文本表示：词嵌入表示</a:t>
            </a:r>
            <a:endParaRPr lang="en-CN" dirty="0"/>
          </a:p>
        </p:txBody>
      </p:sp>
      <p:sp>
        <p:nvSpPr>
          <p:cNvPr id="3" name="Content Placeholder 2">
            <a:extLst>
              <a:ext uri="{FF2B5EF4-FFF2-40B4-BE49-F238E27FC236}">
                <a16:creationId xmlns:a16="http://schemas.microsoft.com/office/drawing/2014/main" id="{F6C5CDC9-1FAF-7D4C-803D-1CD3DD25E70D}"/>
              </a:ext>
            </a:extLst>
          </p:cNvPr>
          <p:cNvSpPr>
            <a:spLocks noGrp="1"/>
          </p:cNvSpPr>
          <p:nvPr>
            <p:ph idx="1"/>
          </p:nvPr>
        </p:nvSpPr>
        <p:spPr/>
        <p:txBody>
          <a:bodyPr/>
          <a:lstStyle/>
          <a:p>
            <a:r>
              <a:rPr lang="zh-CN" altLang="en-US" dirty="0"/>
              <a:t>我们除了可以得到字符的嵌入表示，我们也可以将词作为基本单元，利用词嵌入表示来表示文本</a:t>
            </a:r>
            <a:endParaRPr lang="en-US" altLang="zh-CN" dirty="0"/>
          </a:p>
          <a:p>
            <a:r>
              <a:rPr lang="zh-CN" altLang="en-US" dirty="0"/>
              <a:t>将一个词用一个固定维度（如</a:t>
            </a:r>
            <a:r>
              <a:rPr lang="en-US" altLang="zh-CN" dirty="0"/>
              <a:t>100</a:t>
            </a:r>
            <a:r>
              <a:rPr lang="zh-CN" altLang="en-US" dirty="0"/>
              <a:t>维）的稠密向量表示</a:t>
            </a:r>
            <a:endParaRPr lang="en-US" altLang="zh-CN" dirty="0"/>
          </a:p>
          <a:p>
            <a:pPr lvl="1"/>
            <a:r>
              <a:rPr lang="en-CN" dirty="0"/>
              <a:t>解决了占用空间和随词表规模线性增长的问题</a:t>
            </a:r>
          </a:p>
          <a:p>
            <a:pPr lvl="1"/>
            <a:r>
              <a:rPr lang="en-CN" dirty="0"/>
              <a:t>可以使用两个向量之间的内积或者余弦相似度来建模词之间的相似性</a:t>
            </a:r>
          </a:p>
          <a:p>
            <a:r>
              <a:rPr lang="en-US" dirty="0" err="1"/>
              <a:t>这种方法被称为词嵌入表示</a:t>
            </a:r>
            <a:r>
              <a:rPr lang="zh-CN" altLang="en-US" dirty="0"/>
              <a:t>（</a:t>
            </a:r>
            <a:r>
              <a:rPr lang="en-US" altLang="zh-CN" dirty="0"/>
              <a:t>word</a:t>
            </a:r>
            <a:r>
              <a:rPr lang="zh-CN" altLang="en-US" dirty="0"/>
              <a:t> </a:t>
            </a:r>
            <a:r>
              <a:rPr lang="en-US" altLang="zh-CN" dirty="0"/>
              <a:t>embedding</a:t>
            </a:r>
            <a:r>
              <a:rPr lang="zh-CN" altLang="en-US" dirty="0"/>
              <a:t>）</a:t>
            </a:r>
            <a:endParaRPr lang="en-CN" dirty="0"/>
          </a:p>
        </p:txBody>
      </p:sp>
    </p:spTree>
    <p:extLst>
      <p:ext uri="{BB962C8B-B14F-4D97-AF65-F5344CB8AC3E}">
        <p14:creationId xmlns:p14="http://schemas.microsoft.com/office/powerpoint/2010/main" val="2276110425"/>
      </p:ext>
    </p:extLst>
  </p:cSld>
  <p:clrMapOvr>
    <a:masterClrMapping/>
  </p:clrMapOvr>
  <p:transition spd="slow">
    <p:pull/>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04301-5833-E34B-B8A8-8EDBEDCB1FB0}"/>
              </a:ext>
            </a:extLst>
          </p:cNvPr>
          <p:cNvSpPr>
            <a:spLocks noGrp="1"/>
          </p:cNvSpPr>
          <p:nvPr>
            <p:ph type="title"/>
          </p:nvPr>
        </p:nvSpPr>
        <p:spPr/>
        <p:txBody>
          <a:bodyPr/>
          <a:lstStyle/>
          <a:p>
            <a:r>
              <a:rPr lang="ja-JP" altLang="en-US"/>
              <a:t>文本表示：词嵌入表示</a:t>
            </a:r>
            <a:endParaRPr lang="en-CN" dirty="0"/>
          </a:p>
        </p:txBody>
      </p:sp>
      <p:sp>
        <p:nvSpPr>
          <p:cNvPr id="3" name="Content Placeholder 2">
            <a:extLst>
              <a:ext uri="{FF2B5EF4-FFF2-40B4-BE49-F238E27FC236}">
                <a16:creationId xmlns:a16="http://schemas.microsoft.com/office/drawing/2014/main" id="{1E89D4E2-C359-3B48-AD3B-9E3974FC8605}"/>
              </a:ext>
            </a:extLst>
          </p:cNvPr>
          <p:cNvSpPr>
            <a:spLocks noGrp="1"/>
          </p:cNvSpPr>
          <p:nvPr>
            <p:ph idx="1"/>
          </p:nvPr>
        </p:nvSpPr>
        <p:spPr/>
        <p:txBody>
          <a:bodyPr/>
          <a:lstStyle/>
          <a:p>
            <a:r>
              <a:rPr lang="en-CN" dirty="0"/>
              <a:t>在pytorch中实现词嵌入表示</a:t>
            </a:r>
            <a:r>
              <a:rPr lang="zh-CN" altLang="en-US" dirty="0"/>
              <a:t>：</a:t>
            </a:r>
            <a:endParaRPr lang="en-US" altLang="zh-CN" dirty="0"/>
          </a:p>
          <a:p>
            <a:pPr lvl="1"/>
            <a:r>
              <a:rPr lang="zh-CN" altLang="en-US" dirty="0"/>
              <a:t>将独热表示矩阵与一个词嵌入权重矩阵相乘</a:t>
            </a:r>
            <a:endParaRPr lang="en-US" altLang="zh-CN"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CN" dirty="0"/>
          </a:p>
        </p:txBody>
      </p:sp>
      <p:pic>
        <p:nvPicPr>
          <p:cNvPr id="4" name="Picture 3">
            <a:extLst>
              <a:ext uri="{FF2B5EF4-FFF2-40B4-BE49-F238E27FC236}">
                <a16:creationId xmlns:a16="http://schemas.microsoft.com/office/drawing/2014/main" id="{F22AE248-7ADB-9E44-B72D-00AC9A1C3193}"/>
              </a:ext>
            </a:extLst>
          </p:cNvPr>
          <p:cNvPicPr>
            <a:picLocks noChangeAspect="1"/>
          </p:cNvPicPr>
          <p:nvPr/>
        </p:nvPicPr>
        <p:blipFill rotWithShape="1">
          <a:blip r:embed="rId2"/>
          <a:srcRect t="3196"/>
          <a:stretch/>
        </p:blipFill>
        <p:spPr>
          <a:xfrm>
            <a:off x="1341814" y="1644650"/>
            <a:ext cx="6460371" cy="2286000"/>
          </a:xfrm>
          <a:prstGeom prst="rect">
            <a:avLst/>
          </a:prstGeom>
        </p:spPr>
      </p:pic>
    </p:spTree>
    <p:extLst>
      <p:ext uri="{BB962C8B-B14F-4D97-AF65-F5344CB8AC3E}">
        <p14:creationId xmlns:p14="http://schemas.microsoft.com/office/powerpoint/2010/main" val="155462204"/>
      </p:ext>
    </p:extLst>
  </p:cSld>
  <p:clrMapOvr>
    <a:masterClrMapping/>
  </p:clrMapOvr>
  <p:transition spd="slow">
    <p:pull/>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04301-5833-E34B-B8A8-8EDBEDCB1FB0}"/>
              </a:ext>
            </a:extLst>
          </p:cNvPr>
          <p:cNvSpPr>
            <a:spLocks noGrp="1"/>
          </p:cNvSpPr>
          <p:nvPr>
            <p:ph type="title"/>
          </p:nvPr>
        </p:nvSpPr>
        <p:spPr/>
        <p:txBody>
          <a:bodyPr/>
          <a:lstStyle/>
          <a:p>
            <a:r>
              <a:rPr lang="ja-JP" altLang="en-US"/>
              <a:t>文本表示：词嵌入表示</a:t>
            </a:r>
            <a:endParaRPr lang="en-CN" dirty="0"/>
          </a:p>
        </p:txBody>
      </p:sp>
      <p:sp>
        <p:nvSpPr>
          <p:cNvPr id="3" name="Content Placeholder 2">
            <a:extLst>
              <a:ext uri="{FF2B5EF4-FFF2-40B4-BE49-F238E27FC236}">
                <a16:creationId xmlns:a16="http://schemas.microsoft.com/office/drawing/2014/main" id="{1E89D4E2-C359-3B48-AD3B-9E3974FC8605}"/>
              </a:ext>
            </a:extLst>
          </p:cNvPr>
          <p:cNvSpPr>
            <a:spLocks noGrp="1"/>
          </p:cNvSpPr>
          <p:nvPr>
            <p:ph idx="1"/>
          </p:nvPr>
        </p:nvSpPr>
        <p:spPr/>
        <p:txBody>
          <a:bodyPr/>
          <a:lstStyle/>
          <a:p>
            <a:r>
              <a:rPr lang="en-CN" dirty="0"/>
              <a:t>在pytorch中实现词嵌入表示</a:t>
            </a:r>
            <a:r>
              <a:rPr lang="zh-CN" altLang="en-US" dirty="0"/>
              <a:t>：</a:t>
            </a:r>
            <a:endParaRPr lang="en-US" altLang="zh-CN" dirty="0"/>
          </a:p>
          <a:p>
            <a:pPr lvl="1"/>
            <a:r>
              <a:rPr lang="zh-CN" altLang="en-US" dirty="0"/>
              <a:t>将独热表示矩阵与一个词嵌入权重矩阵相乘</a:t>
            </a:r>
            <a:endParaRPr lang="en-CN" dirty="0"/>
          </a:p>
        </p:txBody>
      </p:sp>
      <p:pic>
        <p:nvPicPr>
          <p:cNvPr id="5" name="Picture 4">
            <a:extLst>
              <a:ext uri="{FF2B5EF4-FFF2-40B4-BE49-F238E27FC236}">
                <a16:creationId xmlns:a16="http://schemas.microsoft.com/office/drawing/2014/main" id="{A28AC2EC-1986-5D49-968A-5D2E59E79E28}"/>
              </a:ext>
            </a:extLst>
          </p:cNvPr>
          <p:cNvPicPr>
            <a:picLocks noChangeAspect="1"/>
          </p:cNvPicPr>
          <p:nvPr/>
        </p:nvPicPr>
        <p:blipFill>
          <a:blip r:embed="rId2"/>
          <a:stretch>
            <a:fillRect/>
          </a:stretch>
        </p:blipFill>
        <p:spPr>
          <a:xfrm>
            <a:off x="1454970" y="1618979"/>
            <a:ext cx="6234059" cy="2839647"/>
          </a:xfrm>
          <a:prstGeom prst="rect">
            <a:avLst/>
          </a:prstGeom>
        </p:spPr>
      </p:pic>
      <p:sp>
        <p:nvSpPr>
          <p:cNvPr id="7" name="Rectangle 6">
            <a:extLst>
              <a:ext uri="{FF2B5EF4-FFF2-40B4-BE49-F238E27FC236}">
                <a16:creationId xmlns:a16="http://schemas.microsoft.com/office/drawing/2014/main" id="{80FFEFB4-3DC5-4748-B24D-32731BBDBC34}"/>
              </a:ext>
            </a:extLst>
          </p:cNvPr>
          <p:cNvSpPr/>
          <p:nvPr/>
        </p:nvSpPr>
        <p:spPr>
          <a:xfrm>
            <a:off x="5907639" y="1952090"/>
            <a:ext cx="1541125" cy="41096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Rectangle 7">
            <a:extLst>
              <a:ext uri="{FF2B5EF4-FFF2-40B4-BE49-F238E27FC236}">
                <a16:creationId xmlns:a16="http://schemas.microsoft.com/office/drawing/2014/main" id="{E536DBBD-D8CA-9A44-9CE1-E00319F11DDF}"/>
              </a:ext>
            </a:extLst>
          </p:cNvPr>
          <p:cNvSpPr/>
          <p:nvPr/>
        </p:nvSpPr>
        <p:spPr>
          <a:xfrm>
            <a:off x="2422987" y="4202130"/>
            <a:ext cx="1666128" cy="25649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26028547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056AF-745A-7041-BD25-394B03A35802}"/>
              </a:ext>
            </a:extLst>
          </p:cNvPr>
          <p:cNvSpPr>
            <a:spLocks noGrp="1"/>
          </p:cNvSpPr>
          <p:nvPr>
            <p:ph type="title"/>
          </p:nvPr>
        </p:nvSpPr>
        <p:spPr/>
        <p:txBody>
          <a:bodyPr/>
          <a:lstStyle/>
          <a:p>
            <a:r>
              <a:rPr lang="ja-JP" altLang="en-US"/>
              <a:t>回顾</a:t>
            </a:r>
            <a:r>
              <a:rPr lang="zh-CN" altLang="en-US" dirty="0"/>
              <a:t>：基于</a:t>
            </a:r>
            <a:r>
              <a:rPr lang="ja-JP" altLang="en-US"/>
              <a:t>循环神经网络</a:t>
            </a:r>
            <a:r>
              <a:rPr lang="zh-CN" altLang="en-US" dirty="0"/>
              <a:t>的语言模型</a:t>
            </a:r>
            <a:endParaRPr lang="en-US" dirty="0"/>
          </a:p>
        </p:txBody>
      </p:sp>
      <p:sp>
        <p:nvSpPr>
          <p:cNvPr id="3" name="Content Placeholder 2">
            <a:extLst>
              <a:ext uri="{FF2B5EF4-FFF2-40B4-BE49-F238E27FC236}">
                <a16:creationId xmlns:a16="http://schemas.microsoft.com/office/drawing/2014/main" id="{98849780-277E-1A49-B28C-1ADA2B455685}"/>
              </a:ext>
            </a:extLst>
          </p:cNvPr>
          <p:cNvSpPr>
            <a:spLocks noGrp="1"/>
          </p:cNvSpPr>
          <p:nvPr>
            <p:ph idx="1"/>
          </p:nvPr>
        </p:nvSpPr>
        <p:spPr>
          <a:xfrm>
            <a:off x="457200" y="819150"/>
            <a:ext cx="8229600" cy="3937000"/>
          </a:xfrm>
        </p:spPr>
        <p:txBody>
          <a:bodyPr>
            <a:normAutofit/>
          </a:bodyPr>
          <a:lstStyle/>
          <a:p>
            <a:r>
              <a:rPr lang="ja-JP" altLang="en-US"/>
              <a:t>基于循环神经网络的语言模型</a:t>
            </a:r>
            <a:r>
              <a:rPr lang="zh-CN" altLang="en-US" dirty="0"/>
              <a:t>（</a:t>
            </a:r>
            <a:r>
              <a:rPr lang="en-US" altLang="zh-CN" sz="1600" dirty="0"/>
              <a:t>Recurrent Neural Networks</a:t>
            </a:r>
            <a:r>
              <a:rPr lang="zh-CN" altLang="en-US" sz="1600" dirty="0"/>
              <a:t>，</a:t>
            </a:r>
            <a:r>
              <a:rPr lang="en-US" altLang="zh-CN" sz="1600" dirty="0"/>
              <a:t>RNN</a:t>
            </a:r>
            <a:r>
              <a:rPr lang="zh-CN" altLang="en-US" dirty="0"/>
              <a:t>）</a:t>
            </a:r>
            <a:endParaRPr lang="en-US" altLang="ja-JP" dirty="0"/>
          </a:p>
          <a:p>
            <a:pPr lvl="1"/>
            <a:r>
              <a:rPr lang="en-US" altLang="zh-CN" dirty="0"/>
              <a:t>RNN</a:t>
            </a:r>
            <a:r>
              <a:rPr lang="ja-JP" altLang="en-US"/>
              <a:t>语言模型分析</a:t>
            </a:r>
            <a:endParaRPr lang="en-US" altLang="ja-JP" dirty="0"/>
          </a:p>
          <a:p>
            <a:pPr lvl="1"/>
            <a:r>
              <a:rPr lang="ja-JP" altLang="en-US"/>
              <a:t>优点</a:t>
            </a:r>
            <a:endParaRPr lang="en-US" altLang="ja-JP" dirty="0"/>
          </a:p>
          <a:p>
            <a:pPr lvl="2"/>
            <a:r>
              <a:rPr lang="ja-JP" altLang="en-US"/>
              <a:t>可以处理任意长度的输入</a:t>
            </a:r>
            <a:endParaRPr lang="en-US" altLang="ja-JP" dirty="0"/>
          </a:p>
          <a:p>
            <a:pPr lvl="2"/>
            <a:r>
              <a:rPr lang="ja-JP" altLang="en-US"/>
              <a:t>当前时间的计算可以利用之前的信息</a:t>
            </a:r>
            <a:endParaRPr lang="en-US" altLang="ja-JP" dirty="0"/>
          </a:p>
          <a:p>
            <a:pPr lvl="2"/>
            <a:r>
              <a:rPr lang="ja-JP" altLang="en-US"/>
              <a:t>模型大小并不随输入的长度变化</a:t>
            </a:r>
            <a:endParaRPr lang="en-US" altLang="ja-JP" dirty="0"/>
          </a:p>
          <a:p>
            <a:endParaRPr lang="en-US" altLang="ja-JP" dirty="0"/>
          </a:p>
          <a:p>
            <a:endParaRPr lang="en-US" altLang="ja-JP" dirty="0"/>
          </a:p>
          <a:p>
            <a:endParaRPr lang="en-US" altLang="ja-JP" dirty="0"/>
          </a:p>
          <a:p>
            <a:r>
              <a:rPr lang="ja-JP" altLang="en-US"/>
              <a:t>在这节课中我们将介绍如何使用</a:t>
            </a:r>
            <a:r>
              <a:rPr lang="en-US" altLang="ja-JP" dirty="0" err="1"/>
              <a:t>PyTorch</a:t>
            </a:r>
            <a:r>
              <a:rPr lang="ja-JP" altLang="en-US"/>
              <a:t>搭建一个循环神经网络</a:t>
            </a:r>
            <a:endParaRPr lang="en-US" altLang="ja-JP" dirty="0"/>
          </a:p>
        </p:txBody>
      </p:sp>
      <p:pic>
        <p:nvPicPr>
          <p:cNvPr id="4" name="Picture 3">
            <a:extLst>
              <a:ext uri="{FF2B5EF4-FFF2-40B4-BE49-F238E27FC236}">
                <a16:creationId xmlns:a16="http://schemas.microsoft.com/office/drawing/2014/main" id="{08C289C5-0812-B04A-AD88-4861374FDCA2}"/>
              </a:ext>
            </a:extLst>
          </p:cNvPr>
          <p:cNvPicPr>
            <a:picLocks noChangeAspect="1"/>
          </p:cNvPicPr>
          <p:nvPr/>
        </p:nvPicPr>
        <p:blipFill>
          <a:blip r:embed="rId3"/>
          <a:stretch>
            <a:fillRect/>
          </a:stretch>
        </p:blipFill>
        <p:spPr>
          <a:xfrm>
            <a:off x="5495088" y="1431074"/>
            <a:ext cx="2613379" cy="2009984"/>
          </a:xfrm>
          <a:prstGeom prst="rect">
            <a:avLst/>
          </a:prstGeom>
        </p:spPr>
      </p:pic>
    </p:spTree>
    <p:extLst>
      <p:ext uri="{BB962C8B-B14F-4D97-AF65-F5344CB8AC3E}">
        <p14:creationId xmlns:p14="http://schemas.microsoft.com/office/powerpoint/2010/main" val="2520962219"/>
      </p:ext>
    </p:extLst>
  </p:cSld>
  <p:clrMapOvr>
    <a:masterClrMapping/>
  </p:clrMapOvr>
  <p:transition spd="slow">
    <p:pull/>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04301-5833-E34B-B8A8-8EDBEDCB1FB0}"/>
              </a:ext>
            </a:extLst>
          </p:cNvPr>
          <p:cNvSpPr>
            <a:spLocks noGrp="1"/>
          </p:cNvSpPr>
          <p:nvPr>
            <p:ph type="title"/>
          </p:nvPr>
        </p:nvSpPr>
        <p:spPr/>
        <p:txBody>
          <a:bodyPr/>
          <a:lstStyle/>
          <a:p>
            <a:r>
              <a:rPr lang="ja-JP" altLang="en-US"/>
              <a:t>文本表示：词嵌入表示</a:t>
            </a:r>
            <a:endParaRPr lang="en-CN" dirty="0"/>
          </a:p>
        </p:txBody>
      </p:sp>
      <p:sp>
        <p:nvSpPr>
          <p:cNvPr id="3" name="Content Placeholder 2">
            <a:extLst>
              <a:ext uri="{FF2B5EF4-FFF2-40B4-BE49-F238E27FC236}">
                <a16:creationId xmlns:a16="http://schemas.microsoft.com/office/drawing/2014/main" id="{1E89D4E2-C359-3B48-AD3B-9E3974FC8605}"/>
              </a:ext>
            </a:extLst>
          </p:cNvPr>
          <p:cNvSpPr>
            <a:spLocks noGrp="1"/>
          </p:cNvSpPr>
          <p:nvPr>
            <p:ph idx="1"/>
          </p:nvPr>
        </p:nvSpPr>
        <p:spPr/>
        <p:txBody>
          <a:bodyPr/>
          <a:lstStyle/>
          <a:p>
            <a:r>
              <a:rPr lang="en-CN" dirty="0"/>
              <a:t>在pytorch中实现词嵌入表示</a:t>
            </a:r>
            <a:r>
              <a:rPr lang="zh-CN" altLang="en-US" dirty="0"/>
              <a:t>：</a:t>
            </a:r>
            <a:endParaRPr lang="en-US" altLang="zh-CN" dirty="0"/>
          </a:p>
          <a:p>
            <a:pPr lvl="1"/>
            <a:r>
              <a:rPr lang="zh-CN" altLang="en-US" dirty="0"/>
              <a:t>使用</a:t>
            </a:r>
            <a:r>
              <a:rPr lang="en-US" altLang="zh-CN" dirty="0" err="1"/>
              <a:t>nn.Embedding</a:t>
            </a:r>
            <a:r>
              <a:rPr lang="zh-CN" altLang="en-US" dirty="0"/>
              <a:t>层</a:t>
            </a:r>
            <a:endParaRPr lang="en-US" altLang="zh-CN" dirty="0"/>
          </a:p>
          <a:p>
            <a:pPr lvl="1"/>
            <a:r>
              <a:rPr lang="zh-CN" altLang="en-US" dirty="0"/>
              <a:t>输入</a:t>
            </a:r>
            <a:r>
              <a:rPr lang="en-US" altLang="zh-CN" dirty="0"/>
              <a:t>Tensor</a:t>
            </a:r>
            <a:r>
              <a:rPr lang="zh-CN" altLang="en-US" dirty="0"/>
              <a:t>元素：用</a:t>
            </a:r>
            <a:r>
              <a:rPr lang="en-US" altLang="zh-CN" dirty="0"/>
              <a:t>0~V-1</a:t>
            </a:r>
            <a:r>
              <a:rPr lang="zh-CN" altLang="en-US" dirty="0"/>
              <a:t>的整数表示一个词的</a:t>
            </a:r>
            <a:r>
              <a:rPr lang="en-US" altLang="zh-CN" dirty="0"/>
              <a:t>list</a:t>
            </a:r>
          </a:p>
        </p:txBody>
      </p:sp>
      <p:pic>
        <p:nvPicPr>
          <p:cNvPr id="5" name="Picture 4">
            <a:extLst>
              <a:ext uri="{FF2B5EF4-FFF2-40B4-BE49-F238E27FC236}">
                <a16:creationId xmlns:a16="http://schemas.microsoft.com/office/drawing/2014/main" id="{67B5B947-CED4-3649-B427-AE87AEE598EC}"/>
              </a:ext>
            </a:extLst>
          </p:cNvPr>
          <p:cNvPicPr>
            <a:picLocks noChangeAspect="1"/>
          </p:cNvPicPr>
          <p:nvPr/>
        </p:nvPicPr>
        <p:blipFill>
          <a:blip r:embed="rId3"/>
          <a:stretch>
            <a:fillRect/>
          </a:stretch>
        </p:blipFill>
        <p:spPr>
          <a:xfrm>
            <a:off x="1473193" y="2058794"/>
            <a:ext cx="6197613" cy="2354766"/>
          </a:xfrm>
          <a:prstGeom prst="rect">
            <a:avLst/>
          </a:prstGeom>
        </p:spPr>
      </p:pic>
    </p:spTree>
    <p:extLst>
      <p:ext uri="{BB962C8B-B14F-4D97-AF65-F5344CB8AC3E}">
        <p14:creationId xmlns:p14="http://schemas.microsoft.com/office/powerpoint/2010/main" val="2946449945"/>
      </p:ext>
    </p:extLst>
  </p:cSld>
  <p:clrMapOvr>
    <a:masterClrMapping/>
  </p:clrMapOvr>
  <p:transition spd="slow">
    <p:pull/>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7CAD4-EA4B-A849-96EF-BA5E6E4332BA}"/>
              </a:ext>
            </a:extLst>
          </p:cNvPr>
          <p:cNvSpPr>
            <a:spLocks noGrp="1"/>
          </p:cNvSpPr>
          <p:nvPr>
            <p:ph type="title"/>
          </p:nvPr>
        </p:nvSpPr>
        <p:spPr/>
        <p:txBody>
          <a:bodyPr/>
          <a:lstStyle/>
          <a:p>
            <a:r>
              <a:rPr lang="ja-JP" altLang="en-US"/>
              <a:t>文本表示：词嵌入表示</a:t>
            </a:r>
            <a:endParaRPr lang="en-CN" dirty="0"/>
          </a:p>
        </p:txBody>
      </p:sp>
      <p:sp>
        <p:nvSpPr>
          <p:cNvPr id="3" name="Content Placeholder 2">
            <a:extLst>
              <a:ext uri="{FF2B5EF4-FFF2-40B4-BE49-F238E27FC236}">
                <a16:creationId xmlns:a16="http://schemas.microsoft.com/office/drawing/2014/main" id="{2EFBD92E-6A1B-6147-A7BA-2A85FD57C1F4}"/>
              </a:ext>
            </a:extLst>
          </p:cNvPr>
          <p:cNvSpPr>
            <a:spLocks noGrp="1"/>
          </p:cNvSpPr>
          <p:nvPr>
            <p:ph idx="1"/>
          </p:nvPr>
        </p:nvSpPr>
        <p:spPr/>
        <p:txBody>
          <a:bodyPr/>
          <a:lstStyle/>
          <a:p>
            <a:r>
              <a:rPr lang="en-CN" dirty="0"/>
              <a:t>如何训练词嵌入表示</a:t>
            </a:r>
            <a:r>
              <a:rPr lang="zh-CN" altLang="en-US" dirty="0"/>
              <a:t>：</a:t>
            </a:r>
            <a:endParaRPr lang="en-US" altLang="zh-CN" dirty="0"/>
          </a:p>
          <a:p>
            <a:pPr lvl="1"/>
            <a:r>
              <a:rPr lang="en-US" dirty="0" err="1"/>
              <a:t>针对具体任务直接端到端的优化W矩阵或者embedding</a:t>
            </a:r>
            <a:r>
              <a:rPr lang="en-US" altLang="zh-CN" dirty="0" err="1"/>
              <a:t>_layer</a:t>
            </a:r>
            <a:r>
              <a:rPr lang="zh-CN" altLang="en-US" dirty="0"/>
              <a:t>参数</a:t>
            </a:r>
            <a:endParaRPr lang="en-US" altLang="zh-CN" dirty="0"/>
          </a:p>
          <a:p>
            <a:pPr lvl="1"/>
            <a:r>
              <a:rPr lang="zh-CN" altLang="en-US" dirty="0"/>
              <a:t>在大规模文本上通过训练语言模型的方法预训练词嵌入表示</a:t>
            </a:r>
            <a:endParaRPr lang="en-US" altLang="zh-CN" dirty="0"/>
          </a:p>
          <a:p>
            <a:pPr lvl="2"/>
            <a:r>
              <a:rPr lang="zh-CN" altLang="en-US" dirty="0"/>
              <a:t>自监督学习</a:t>
            </a:r>
            <a:endParaRPr lang="en-US" altLang="zh-CN" dirty="0"/>
          </a:p>
          <a:p>
            <a:pPr lvl="2"/>
            <a:r>
              <a:rPr lang="en-US" altLang="zh-CN" dirty="0"/>
              <a:t>word2vec</a:t>
            </a:r>
          </a:p>
          <a:p>
            <a:pPr lvl="2"/>
            <a:endParaRPr lang="en-US" altLang="zh-CN" dirty="0"/>
          </a:p>
        </p:txBody>
      </p:sp>
      <p:pic>
        <p:nvPicPr>
          <p:cNvPr id="4" name="Picture 3">
            <a:extLst>
              <a:ext uri="{FF2B5EF4-FFF2-40B4-BE49-F238E27FC236}">
                <a16:creationId xmlns:a16="http://schemas.microsoft.com/office/drawing/2014/main" id="{BB8190EC-3224-4E47-8E66-76EF24BB0180}"/>
              </a:ext>
            </a:extLst>
          </p:cNvPr>
          <p:cNvPicPr>
            <a:picLocks noChangeAspect="1"/>
          </p:cNvPicPr>
          <p:nvPr/>
        </p:nvPicPr>
        <p:blipFill>
          <a:blip r:embed="rId3"/>
          <a:stretch>
            <a:fillRect/>
          </a:stretch>
        </p:blipFill>
        <p:spPr>
          <a:xfrm>
            <a:off x="2359618" y="2571750"/>
            <a:ext cx="1544561" cy="1862939"/>
          </a:xfrm>
          <a:prstGeom prst="rect">
            <a:avLst/>
          </a:prstGeom>
        </p:spPr>
      </p:pic>
      <p:pic>
        <p:nvPicPr>
          <p:cNvPr id="5" name="Picture 4">
            <a:extLst>
              <a:ext uri="{FF2B5EF4-FFF2-40B4-BE49-F238E27FC236}">
                <a16:creationId xmlns:a16="http://schemas.microsoft.com/office/drawing/2014/main" id="{1223F9FC-884F-ED4F-8702-0FE619047590}"/>
              </a:ext>
            </a:extLst>
          </p:cNvPr>
          <p:cNvPicPr>
            <a:picLocks noChangeAspect="1"/>
          </p:cNvPicPr>
          <p:nvPr/>
        </p:nvPicPr>
        <p:blipFill>
          <a:blip r:embed="rId4"/>
          <a:stretch>
            <a:fillRect/>
          </a:stretch>
        </p:blipFill>
        <p:spPr>
          <a:xfrm>
            <a:off x="4448710" y="2571750"/>
            <a:ext cx="1357887" cy="1887463"/>
          </a:xfrm>
          <a:prstGeom prst="rect">
            <a:avLst/>
          </a:prstGeom>
        </p:spPr>
      </p:pic>
    </p:spTree>
    <p:extLst>
      <p:ext uri="{BB962C8B-B14F-4D97-AF65-F5344CB8AC3E}">
        <p14:creationId xmlns:p14="http://schemas.microsoft.com/office/powerpoint/2010/main" val="2912858595"/>
      </p:ext>
    </p:extLst>
  </p:cSld>
  <p:clrMapOvr>
    <a:masterClrMapping/>
  </p:clrMapOvr>
  <p:transition spd="slow">
    <p:pull/>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3269C-9808-1141-B522-0C1D03C250D3}"/>
              </a:ext>
            </a:extLst>
          </p:cNvPr>
          <p:cNvSpPr>
            <a:spLocks noGrp="1"/>
          </p:cNvSpPr>
          <p:nvPr>
            <p:ph type="title"/>
          </p:nvPr>
        </p:nvSpPr>
        <p:spPr/>
        <p:txBody>
          <a:bodyPr/>
          <a:lstStyle/>
          <a:p>
            <a:r>
              <a:rPr lang="ja-JP" altLang="en-US"/>
              <a:t>文本表示：词嵌入表示</a:t>
            </a:r>
            <a:endParaRPr lang="en-CN" dirty="0"/>
          </a:p>
        </p:txBody>
      </p:sp>
      <p:sp>
        <p:nvSpPr>
          <p:cNvPr id="3" name="Content Placeholder 2">
            <a:extLst>
              <a:ext uri="{FF2B5EF4-FFF2-40B4-BE49-F238E27FC236}">
                <a16:creationId xmlns:a16="http://schemas.microsoft.com/office/drawing/2014/main" id="{9C720DCD-2A3A-DF4A-BF10-BF25F45F9FD7}"/>
              </a:ext>
            </a:extLst>
          </p:cNvPr>
          <p:cNvSpPr>
            <a:spLocks noGrp="1"/>
          </p:cNvSpPr>
          <p:nvPr>
            <p:ph idx="1"/>
          </p:nvPr>
        </p:nvSpPr>
        <p:spPr>
          <a:xfrm>
            <a:off x="457200" y="819150"/>
            <a:ext cx="6478859" cy="3937000"/>
          </a:xfrm>
        </p:spPr>
        <p:txBody>
          <a:bodyPr/>
          <a:lstStyle/>
          <a:p>
            <a:r>
              <a:rPr lang="en-CN" dirty="0"/>
              <a:t>如何更好地表示词的语义</a:t>
            </a:r>
            <a:r>
              <a:rPr lang="zh-CN" altLang="en-US" dirty="0"/>
              <a:t>？</a:t>
            </a:r>
            <a:endParaRPr lang="en-US" altLang="zh-CN" dirty="0"/>
          </a:p>
          <a:p>
            <a:r>
              <a:rPr lang="zh-CN" altLang="en-US" dirty="0"/>
              <a:t>分布式语义（</a:t>
            </a:r>
            <a:r>
              <a:rPr lang="en-US" altLang="zh-CN" dirty="0"/>
              <a:t>distributional</a:t>
            </a:r>
            <a:r>
              <a:rPr lang="zh-CN" altLang="en-US" dirty="0"/>
              <a:t> </a:t>
            </a:r>
            <a:r>
              <a:rPr lang="en-US" altLang="zh-CN" dirty="0"/>
              <a:t>semantics</a:t>
            </a:r>
            <a:r>
              <a:rPr lang="zh-CN" altLang="en-US" dirty="0"/>
              <a:t>）假说：</a:t>
            </a:r>
            <a:endParaRPr lang="en-US" altLang="zh-CN" dirty="0"/>
          </a:p>
          <a:p>
            <a:pPr lvl="1"/>
            <a:r>
              <a:rPr lang="zh-CN" altLang="en-US" dirty="0"/>
              <a:t>一个词的含义由经常在改词附近的其他词所决定</a:t>
            </a:r>
            <a:endParaRPr lang="en-US" altLang="zh-CN" dirty="0"/>
          </a:p>
          <a:p>
            <a:pPr lvl="1"/>
            <a:r>
              <a:rPr lang="en-US" altLang="zh-CN" dirty="0"/>
              <a:t>“You shall know a word by the company it keeps” </a:t>
            </a:r>
            <a:r>
              <a:rPr lang="en-US" dirty="0"/>
              <a:t>J. R. Firth 1957</a:t>
            </a:r>
          </a:p>
          <a:p>
            <a:r>
              <a:rPr lang="zh-CN" altLang="en-US" dirty="0"/>
              <a:t>将一个词出现在文本时，其周围固定大小窗口内同时出现的其他词作为该词的上下文环境（</a:t>
            </a:r>
            <a:r>
              <a:rPr lang="en-US" altLang="zh-CN" dirty="0"/>
              <a:t>context</a:t>
            </a:r>
            <a:r>
              <a:rPr lang="zh-CN" altLang="en-US" dirty="0"/>
              <a:t>）</a:t>
            </a:r>
            <a:endParaRPr lang="en-US" altLang="zh-CN" dirty="0"/>
          </a:p>
          <a:p>
            <a:r>
              <a:rPr lang="zh-CN" altLang="en-US" dirty="0"/>
              <a:t>我们可以用一个词出现的上下文环境来构建其表示</a:t>
            </a:r>
            <a:endParaRPr lang="en-US" altLang="zh-CN" dirty="0"/>
          </a:p>
        </p:txBody>
      </p:sp>
      <p:pic>
        <p:nvPicPr>
          <p:cNvPr id="5122" name="Picture 2">
            <a:extLst>
              <a:ext uri="{FF2B5EF4-FFF2-40B4-BE49-F238E27FC236}">
                <a16:creationId xmlns:a16="http://schemas.microsoft.com/office/drawing/2014/main" id="{21E2BF65-5094-A44B-B892-EF67847ED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9405" y="1148575"/>
            <a:ext cx="1434371" cy="20472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C4494B6-E031-AE42-801C-6436ABC30C8E}"/>
              </a:ext>
            </a:extLst>
          </p:cNvPr>
          <p:cNvPicPr>
            <a:picLocks noChangeAspect="1"/>
          </p:cNvPicPr>
          <p:nvPr/>
        </p:nvPicPr>
        <p:blipFill>
          <a:blip r:embed="rId4"/>
          <a:stretch>
            <a:fillRect/>
          </a:stretch>
        </p:blipFill>
        <p:spPr>
          <a:xfrm>
            <a:off x="334535" y="3622336"/>
            <a:ext cx="8229601" cy="1133814"/>
          </a:xfrm>
          <a:prstGeom prst="rect">
            <a:avLst/>
          </a:prstGeom>
        </p:spPr>
      </p:pic>
    </p:spTree>
    <p:extLst>
      <p:ext uri="{BB962C8B-B14F-4D97-AF65-F5344CB8AC3E}">
        <p14:creationId xmlns:p14="http://schemas.microsoft.com/office/powerpoint/2010/main" val="227685468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F6C03-262F-A048-9444-71029EB9E4C0}"/>
              </a:ext>
            </a:extLst>
          </p:cNvPr>
          <p:cNvSpPr>
            <a:spLocks noGrp="1"/>
          </p:cNvSpPr>
          <p:nvPr>
            <p:ph type="title"/>
          </p:nvPr>
        </p:nvSpPr>
        <p:spPr/>
        <p:txBody>
          <a:bodyPr/>
          <a:lstStyle/>
          <a:p>
            <a:r>
              <a:rPr lang="ja-JP" altLang="en-US"/>
              <a:t>文本表示：词嵌入表示</a:t>
            </a:r>
            <a:endParaRPr lang="en-CN" dirty="0"/>
          </a:p>
        </p:txBody>
      </p:sp>
      <p:sp>
        <p:nvSpPr>
          <p:cNvPr id="3" name="Content Placeholder 2">
            <a:extLst>
              <a:ext uri="{FF2B5EF4-FFF2-40B4-BE49-F238E27FC236}">
                <a16:creationId xmlns:a16="http://schemas.microsoft.com/office/drawing/2014/main" id="{D66F547B-ABFC-C142-B3BA-17E26DAE5D5B}"/>
              </a:ext>
            </a:extLst>
          </p:cNvPr>
          <p:cNvSpPr>
            <a:spLocks noGrp="1"/>
          </p:cNvSpPr>
          <p:nvPr>
            <p:ph idx="1"/>
          </p:nvPr>
        </p:nvSpPr>
        <p:spPr>
          <a:xfrm>
            <a:off x="457200" y="819150"/>
            <a:ext cx="8463776" cy="3937000"/>
          </a:xfrm>
        </p:spPr>
        <p:txBody>
          <a:bodyPr/>
          <a:lstStyle/>
          <a:p>
            <a:r>
              <a:rPr lang="en-CN" dirty="0"/>
              <a:t>Word</a:t>
            </a:r>
            <a:r>
              <a:rPr lang="en-US" altLang="zh-CN" dirty="0"/>
              <a:t>2vec</a:t>
            </a:r>
            <a:r>
              <a:rPr lang="zh-CN" altLang="en-US" dirty="0"/>
              <a:t> </a:t>
            </a:r>
            <a:r>
              <a:rPr lang="en-US" dirty="0"/>
              <a:t>(</a:t>
            </a:r>
            <a:r>
              <a:rPr lang="en-US" dirty="0" err="1"/>
              <a:t>Mikolov</a:t>
            </a:r>
            <a:r>
              <a:rPr lang="en-US" dirty="0"/>
              <a:t> et al. 2013)</a:t>
            </a:r>
          </a:p>
          <a:p>
            <a:endParaRPr lang="en-US" dirty="0"/>
          </a:p>
          <a:p>
            <a:endParaRPr lang="en-US" dirty="0"/>
          </a:p>
          <a:p>
            <a:pPr marL="0" indent="0">
              <a:buNone/>
            </a:pPr>
            <a:endParaRPr lang="en-US" dirty="0"/>
          </a:p>
          <a:p>
            <a:r>
              <a:rPr lang="en-US" dirty="0" err="1"/>
              <a:t>基本思路</a:t>
            </a:r>
            <a:r>
              <a:rPr lang="zh-CN" altLang="en-US" dirty="0"/>
              <a:t>：</a:t>
            </a:r>
            <a:endParaRPr lang="en-US" altLang="zh-CN" dirty="0"/>
          </a:p>
          <a:p>
            <a:pPr lvl="1"/>
            <a:r>
              <a:rPr lang="zh-CN" altLang="en-US" dirty="0"/>
              <a:t>收集大规模语料</a:t>
            </a:r>
            <a:endParaRPr lang="en-US" altLang="zh-CN" dirty="0"/>
          </a:p>
          <a:p>
            <a:pPr lvl="1"/>
            <a:r>
              <a:rPr lang="en-US" dirty="0" err="1"/>
              <a:t>将每个词用词嵌入向量表示</a:t>
            </a:r>
            <a:endParaRPr lang="en-US" dirty="0"/>
          </a:p>
          <a:p>
            <a:pPr lvl="1"/>
            <a:r>
              <a:rPr lang="en-US" dirty="0" err="1"/>
              <a:t>对于文本中的每个位置</a:t>
            </a:r>
            <a:r>
              <a:rPr lang="zh-CN" altLang="en-US" dirty="0"/>
              <a:t>，找到一个中心词</a:t>
            </a:r>
            <a:r>
              <a:rPr lang="en-US" altLang="zh-CN" dirty="0"/>
              <a:t>c</a:t>
            </a:r>
            <a:r>
              <a:rPr lang="zh-CN" altLang="en-US" dirty="0"/>
              <a:t>和中心词对应的上下文中的词</a:t>
            </a:r>
            <a:r>
              <a:rPr lang="en-US" altLang="zh-CN" dirty="0"/>
              <a:t>o</a:t>
            </a:r>
          </a:p>
          <a:p>
            <a:pPr lvl="1"/>
            <a:r>
              <a:rPr lang="en-US" dirty="0" err="1"/>
              <a:t>用c和o的词嵌入向量的相似度来计算c和o每次同时出现的概率</a:t>
            </a:r>
            <a:endParaRPr lang="en-US" dirty="0"/>
          </a:p>
          <a:p>
            <a:pPr lvl="1"/>
            <a:r>
              <a:rPr lang="en-US" dirty="0" err="1"/>
              <a:t>通过调整词嵌入向量最大化上述概率</a:t>
            </a:r>
            <a:endParaRPr lang="en-US" dirty="0"/>
          </a:p>
          <a:p>
            <a:pPr lvl="1"/>
            <a:endParaRPr lang="en-CN" dirty="0"/>
          </a:p>
        </p:txBody>
      </p:sp>
      <p:pic>
        <p:nvPicPr>
          <p:cNvPr id="4" name="Picture 3">
            <a:extLst>
              <a:ext uri="{FF2B5EF4-FFF2-40B4-BE49-F238E27FC236}">
                <a16:creationId xmlns:a16="http://schemas.microsoft.com/office/drawing/2014/main" id="{DEC15E61-3CD7-BE49-B2C2-86234BC5A49B}"/>
              </a:ext>
            </a:extLst>
          </p:cNvPr>
          <p:cNvPicPr>
            <a:picLocks noChangeAspect="1"/>
          </p:cNvPicPr>
          <p:nvPr/>
        </p:nvPicPr>
        <p:blipFill>
          <a:blip r:embed="rId2"/>
          <a:stretch>
            <a:fillRect/>
          </a:stretch>
        </p:blipFill>
        <p:spPr>
          <a:xfrm>
            <a:off x="1410629" y="1214446"/>
            <a:ext cx="6322742" cy="1047727"/>
          </a:xfrm>
          <a:prstGeom prst="rect">
            <a:avLst/>
          </a:prstGeom>
        </p:spPr>
      </p:pic>
    </p:spTree>
    <p:extLst>
      <p:ext uri="{BB962C8B-B14F-4D97-AF65-F5344CB8AC3E}">
        <p14:creationId xmlns:p14="http://schemas.microsoft.com/office/powerpoint/2010/main" val="3152145105"/>
      </p:ext>
    </p:extLst>
  </p:cSld>
  <p:clrMapOvr>
    <a:masterClrMapping/>
  </p:clrMapOvr>
  <p:transition spd="slow">
    <p:pull/>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12D82-C4FB-7D45-8F11-97CCBCE6999D}"/>
              </a:ext>
            </a:extLst>
          </p:cNvPr>
          <p:cNvSpPr>
            <a:spLocks noGrp="1"/>
          </p:cNvSpPr>
          <p:nvPr>
            <p:ph type="title"/>
          </p:nvPr>
        </p:nvSpPr>
        <p:spPr/>
        <p:txBody>
          <a:bodyPr/>
          <a:lstStyle/>
          <a:p>
            <a:r>
              <a:rPr lang="ja-JP" altLang="en-US"/>
              <a:t>文本表示：词嵌入表示</a:t>
            </a:r>
            <a:endParaRPr lang="en-CN" dirty="0"/>
          </a:p>
        </p:txBody>
      </p:sp>
      <p:sp>
        <p:nvSpPr>
          <p:cNvPr id="3" name="Content Placeholder 2">
            <a:extLst>
              <a:ext uri="{FF2B5EF4-FFF2-40B4-BE49-F238E27FC236}">
                <a16:creationId xmlns:a16="http://schemas.microsoft.com/office/drawing/2014/main" id="{C6811938-C3C9-0744-AC1E-69613156B60A}"/>
              </a:ext>
            </a:extLst>
          </p:cNvPr>
          <p:cNvSpPr>
            <a:spLocks noGrp="1"/>
          </p:cNvSpPr>
          <p:nvPr>
            <p:ph idx="1"/>
          </p:nvPr>
        </p:nvSpPr>
        <p:spPr/>
        <p:txBody>
          <a:bodyPr/>
          <a:lstStyle/>
          <a:p>
            <a:r>
              <a:rPr lang="en-US" dirty="0"/>
              <a:t>W</a:t>
            </a:r>
            <a:r>
              <a:rPr lang="en-CN" dirty="0"/>
              <a:t>ord</a:t>
            </a:r>
            <a:r>
              <a:rPr lang="en-US" altLang="zh-CN" dirty="0"/>
              <a:t>2vec</a:t>
            </a:r>
            <a:r>
              <a:rPr lang="zh-CN" altLang="en-US" dirty="0"/>
              <a:t>的训练（</a:t>
            </a:r>
            <a:r>
              <a:rPr lang="en-US" altLang="zh-CN" dirty="0"/>
              <a:t>Skip-gram</a:t>
            </a:r>
            <a:r>
              <a:rPr lang="zh-CN" altLang="en-US" dirty="0"/>
              <a:t>）：</a:t>
            </a:r>
            <a:endParaRPr lang="en-US" altLang="zh-CN" dirty="0"/>
          </a:p>
          <a:p>
            <a:pPr lvl="1"/>
            <a:r>
              <a:rPr lang="en-CN" dirty="0"/>
              <a:t>上下文的构建</a:t>
            </a:r>
          </a:p>
          <a:p>
            <a:pPr lvl="1"/>
            <a:r>
              <a:rPr lang="en-US" altLang="zh-CN" dirty="0"/>
              <a:t>t=3</a:t>
            </a:r>
            <a:endParaRPr lang="en-CN" dirty="0"/>
          </a:p>
        </p:txBody>
      </p:sp>
      <p:sp>
        <p:nvSpPr>
          <p:cNvPr id="4" name="Rectangle 3">
            <a:extLst>
              <a:ext uri="{FF2B5EF4-FFF2-40B4-BE49-F238E27FC236}">
                <a16:creationId xmlns:a16="http://schemas.microsoft.com/office/drawing/2014/main" id="{D7B487B1-CC84-B045-8EE4-2C737B3F9004}"/>
              </a:ext>
            </a:extLst>
          </p:cNvPr>
          <p:cNvSpPr/>
          <p:nvPr/>
        </p:nvSpPr>
        <p:spPr>
          <a:xfrm>
            <a:off x="614856" y="3068734"/>
            <a:ext cx="698936" cy="369332"/>
          </a:xfrm>
          <a:prstGeom prst="rect">
            <a:avLst/>
          </a:prstGeom>
          <a:solidFill>
            <a:schemeClr val="bg1">
              <a:lumMod val="75000"/>
            </a:schemeClr>
          </a:solidFill>
          <a:ln>
            <a:noFill/>
          </a:ln>
        </p:spPr>
        <p:txBody>
          <a:bodyPr wrap="square">
            <a:spAutoFit/>
          </a:bodyPr>
          <a:lstStyle/>
          <a:p>
            <a:r>
              <a:rPr lang="en-CN" dirty="0">
                <a:latin typeface="Microsoft YaHei UI" panose="020B0400000000000000" pitchFamily="34" charset="-122"/>
                <a:ea typeface="Microsoft YaHei UI" panose="020B0400000000000000" pitchFamily="34" charset="-122"/>
              </a:rPr>
              <a:t>过去</a:t>
            </a:r>
          </a:p>
        </p:txBody>
      </p:sp>
      <p:sp>
        <p:nvSpPr>
          <p:cNvPr id="5" name="Rectangle 4">
            <a:extLst>
              <a:ext uri="{FF2B5EF4-FFF2-40B4-BE49-F238E27FC236}">
                <a16:creationId xmlns:a16="http://schemas.microsoft.com/office/drawing/2014/main" id="{57E2DC4E-33AF-5049-9AB5-B6798F558E1E}"/>
              </a:ext>
            </a:extLst>
          </p:cNvPr>
          <p:cNvSpPr/>
          <p:nvPr/>
        </p:nvSpPr>
        <p:spPr>
          <a:xfrm>
            <a:off x="1454697" y="3068734"/>
            <a:ext cx="357352" cy="369332"/>
          </a:xfrm>
          <a:prstGeom prst="rect">
            <a:avLst/>
          </a:prstGeom>
          <a:solidFill>
            <a:schemeClr val="accent1"/>
          </a:solidFill>
          <a:ln>
            <a:solidFill>
              <a:schemeClr val="accent1"/>
            </a:solidFill>
          </a:ln>
        </p:spPr>
        <p:txBody>
          <a:bodyPr wrap="square">
            <a:spAutoFit/>
          </a:bodyPr>
          <a:lstStyle/>
          <a:p>
            <a:r>
              <a:rPr lang="zh-CN" altLang="en-US" dirty="0">
                <a:latin typeface="Microsoft YaHei UI" panose="020B0400000000000000" pitchFamily="34" charset="-122"/>
                <a:ea typeface="Microsoft YaHei UI" panose="020B0400000000000000" pitchFamily="34" charset="-122"/>
              </a:rPr>
              <a:t>未</a:t>
            </a:r>
            <a:endParaRPr lang="en-CN" dirty="0">
              <a:latin typeface="Microsoft YaHei UI" panose="020B0400000000000000" pitchFamily="34" charset="-122"/>
              <a:ea typeface="Microsoft YaHei UI" panose="020B0400000000000000" pitchFamily="34" charset="-122"/>
            </a:endParaRPr>
          </a:p>
        </p:txBody>
      </p:sp>
      <p:sp>
        <p:nvSpPr>
          <p:cNvPr id="6" name="Rectangle 5">
            <a:extLst>
              <a:ext uri="{FF2B5EF4-FFF2-40B4-BE49-F238E27FC236}">
                <a16:creationId xmlns:a16="http://schemas.microsoft.com/office/drawing/2014/main" id="{B305FCE4-5D3E-E94C-8678-BDEB1145AACF}"/>
              </a:ext>
            </a:extLst>
          </p:cNvPr>
          <p:cNvSpPr/>
          <p:nvPr/>
        </p:nvSpPr>
        <p:spPr>
          <a:xfrm>
            <a:off x="2331325" y="3068734"/>
            <a:ext cx="462459" cy="369332"/>
          </a:xfrm>
          <a:prstGeom prst="rect">
            <a:avLst/>
          </a:prstGeom>
          <a:solidFill>
            <a:schemeClr val="accent1"/>
          </a:solidFill>
          <a:ln>
            <a:solidFill>
              <a:schemeClr val="accent1"/>
            </a:solidFill>
          </a:ln>
        </p:spPr>
        <p:txBody>
          <a:bodyPr wrap="square">
            <a:spAutoFit/>
          </a:bodyPr>
          <a:lstStyle/>
          <a:p>
            <a:r>
              <a:rPr lang="zh-CN" altLang="en-US" dirty="0">
                <a:latin typeface="Microsoft YaHei UI" panose="020B0400000000000000" pitchFamily="34" charset="-122"/>
                <a:ea typeface="Microsoft YaHei UI" panose="020B0400000000000000" pitchFamily="34" charset="-122"/>
              </a:rPr>
              <a:t>去</a:t>
            </a:r>
            <a:endParaRPr lang="en-CN" dirty="0">
              <a:latin typeface="Microsoft YaHei UI" panose="020B0400000000000000" pitchFamily="34" charset="-122"/>
              <a:ea typeface="Microsoft YaHei UI" panose="020B0400000000000000" pitchFamily="34" charset="-122"/>
            </a:endParaRPr>
          </a:p>
        </p:txBody>
      </p:sp>
      <p:sp>
        <p:nvSpPr>
          <p:cNvPr id="7" name="Rectangle 6">
            <a:extLst>
              <a:ext uri="{FF2B5EF4-FFF2-40B4-BE49-F238E27FC236}">
                <a16:creationId xmlns:a16="http://schemas.microsoft.com/office/drawing/2014/main" id="{AE232F2D-FA06-AE42-B61C-9DFCD0D3E22E}"/>
              </a:ext>
            </a:extLst>
          </p:cNvPr>
          <p:cNvSpPr/>
          <p:nvPr/>
        </p:nvSpPr>
        <p:spPr>
          <a:xfrm>
            <a:off x="2934689" y="3068734"/>
            <a:ext cx="698938" cy="369332"/>
          </a:xfrm>
          <a:prstGeom prst="rect">
            <a:avLst/>
          </a:prstGeom>
          <a:solidFill>
            <a:schemeClr val="accent2">
              <a:lumMod val="40000"/>
              <a:lumOff val="60000"/>
            </a:schemeClr>
          </a:solidFill>
        </p:spPr>
        <p:txBody>
          <a:bodyPr wrap="square">
            <a:spAutoFit/>
          </a:bodyPr>
          <a:lstStyle/>
          <a:p>
            <a:r>
              <a:rPr lang="zh-CN" altLang="en-US" dirty="0">
                <a:latin typeface="Microsoft YaHei UI" panose="020B0400000000000000" pitchFamily="34" charset="-122"/>
                <a:ea typeface="Microsoft YaHei UI" panose="020B0400000000000000" pitchFamily="34" charset="-122"/>
              </a:rPr>
              <a:t>未来</a:t>
            </a:r>
            <a:endParaRPr lang="en-CN" dirty="0"/>
          </a:p>
        </p:txBody>
      </p:sp>
      <p:sp>
        <p:nvSpPr>
          <p:cNvPr id="8" name="Rectangle 7">
            <a:extLst>
              <a:ext uri="{FF2B5EF4-FFF2-40B4-BE49-F238E27FC236}">
                <a16:creationId xmlns:a16="http://schemas.microsoft.com/office/drawing/2014/main" id="{BED53309-F869-1C41-9AC9-989025439C35}"/>
              </a:ext>
            </a:extLst>
          </p:cNvPr>
          <p:cNvSpPr/>
          <p:nvPr/>
        </p:nvSpPr>
        <p:spPr>
          <a:xfrm>
            <a:off x="3774532" y="3068734"/>
            <a:ext cx="698938" cy="369332"/>
          </a:xfrm>
          <a:prstGeom prst="rect">
            <a:avLst/>
          </a:prstGeom>
          <a:solidFill>
            <a:schemeClr val="accent1"/>
          </a:solidFill>
        </p:spPr>
        <p:txBody>
          <a:bodyPr wrap="square">
            <a:spAutoFit/>
          </a:bodyPr>
          <a:lstStyle/>
          <a:p>
            <a:r>
              <a:rPr lang="zh-CN" altLang="en-CN" dirty="0">
                <a:latin typeface="Microsoft YaHei UI" panose="020B0400000000000000" pitchFamily="34" charset="-122"/>
                <a:ea typeface="Microsoft YaHei UI" panose="020B0400000000000000" pitchFamily="34" charset="-122"/>
              </a:rPr>
              <a:t>已来</a:t>
            </a:r>
            <a:endParaRPr lang="en-CN" dirty="0"/>
          </a:p>
        </p:txBody>
      </p:sp>
      <p:sp>
        <p:nvSpPr>
          <p:cNvPr id="9" name="Rectangle 8">
            <a:extLst>
              <a:ext uri="{FF2B5EF4-FFF2-40B4-BE49-F238E27FC236}">
                <a16:creationId xmlns:a16="http://schemas.microsoft.com/office/drawing/2014/main" id="{F5A471D2-D59C-B540-AC02-76070E238725}"/>
              </a:ext>
            </a:extLst>
          </p:cNvPr>
          <p:cNvSpPr/>
          <p:nvPr/>
        </p:nvSpPr>
        <p:spPr>
          <a:xfrm>
            <a:off x="4814071" y="3068734"/>
            <a:ext cx="415498" cy="369332"/>
          </a:xfrm>
          <a:prstGeom prst="rect">
            <a:avLst/>
          </a:prstGeom>
          <a:solidFill>
            <a:schemeClr val="accent1"/>
          </a:solidFill>
        </p:spPr>
        <p:txBody>
          <a:bodyPr wrap="none">
            <a:spAutoFit/>
          </a:bodyPr>
          <a:lstStyle/>
          <a:p>
            <a:r>
              <a:rPr lang="zh-CN" altLang="en-US" dirty="0">
                <a:latin typeface="Microsoft YaHei UI" panose="020B0400000000000000" pitchFamily="34" charset="-122"/>
                <a:ea typeface="Microsoft YaHei UI" panose="020B0400000000000000" pitchFamily="34" charset="-122"/>
              </a:rPr>
              <a:t>在</a:t>
            </a:r>
            <a:endParaRPr lang="en-CN" dirty="0"/>
          </a:p>
        </p:txBody>
      </p:sp>
      <p:sp>
        <p:nvSpPr>
          <p:cNvPr id="10" name="Rectangle 9">
            <a:extLst>
              <a:ext uri="{FF2B5EF4-FFF2-40B4-BE49-F238E27FC236}">
                <a16:creationId xmlns:a16="http://schemas.microsoft.com/office/drawing/2014/main" id="{1F67E512-F587-1C4C-B633-2B1EACC48C70}"/>
              </a:ext>
            </a:extLst>
          </p:cNvPr>
          <p:cNvSpPr/>
          <p:nvPr/>
        </p:nvSpPr>
        <p:spPr>
          <a:xfrm>
            <a:off x="5370474" y="3068734"/>
            <a:ext cx="646331" cy="369332"/>
          </a:xfrm>
          <a:prstGeom prst="rect">
            <a:avLst/>
          </a:prstGeom>
          <a:solidFill>
            <a:schemeClr val="bg1">
              <a:lumMod val="75000"/>
            </a:schemeClr>
          </a:solidFill>
        </p:spPr>
        <p:txBody>
          <a:bodyPr wrap="none">
            <a:spAutoFit/>
          </a:bodyPr>
          <a:lstStyle/>
          <a:p>
            <a:r>
              <a:rPr lang="zh-CN" altLang="en-US" dirty="0">
                <a:latin typeface="Microsoft YaHei UI" panose="020B0400000000000000" pitchFamily="34" charset="-122"/>
                <a:ea typeface="Microsoft YaHei UI" panose="020B0400000000000000" pitchFamily="34" charset="-122"/>
              </a:rPr>
              <a:t>构建</a:t>
            </a:r>
            <a:endParaRPr lang="en-CN" dirty="0"/>
          </a:p>
        </p:txBody>
      </p:sp>
      <p:sp>
        <p:nvSpPr>
          <p:cNvPr id="11" name="Rectangle 10">
            <a:extLst>
              <a:ext uri="{FF2B5EF4-FFF2-40B4-BE49-F238E27FC236}">
                <a16:creationId xmlns:a16="http://schemas.microsoft.com/office/drawing/2014/main" id="{81723D0A-1B4C-A843-AF1C-113ABF7E0531}"/>
              </a:ext>
            </a:extLst>
          </p:cNvPr>
          <p:cNvSpPr/>
          <p:nvPr/>
        </p:nvSpPr>
        <p:spPr>
          <a:xfrm>
            <a:off x="6157710" y="3068734"/>
            <a:ext cx="1107996" cy="369332"/>
          </a:xfrm>
          <a:prstGeom prst="rect">
            <a:avLst/>
          </a:prstGeom>
          <a:solidFill>
            <a:schemeClr val="bg1">
              <a:lumMod val="75000"/>
            </a:schemeClr>
          </a:solidFill>
        </p:spPr>
        <p:txBody>
          <a:bodyPr wrap="none">
            <a:spAutoFit/>
          </a:bodyPr>
          <a:lstStyle/>
          <a:p>
            <a:r>
              <a:rPr lang="zh-CN" altLang="en-US" dirty="0">
                <a:latin typeface="Microsoft YaHei UI" panose="020B0400000000000000" pitchFamily="34" charset="-122"/>
                <a:ea typeface="Microsoft YaHei UI" panose="020B0400000000000000" pitchFamily="34" charset="-122"/>
              </a:rPr>
              <a:t>人工智能</a:t>
            </a:r>
            <a:endParaRPr lang="en-CN" dirty="0"/>
          </a:p>
        </p:txBody>
      </p:sp>
      <p:sp>
        <p:nvSpPr>
          <p:cNvPr id="12" name="Rectangle 11">
            <a:extLst>
              <a:ext uri="{FF2B5EF4-FFF2-40B4-BE49-F238E27FC236}">
                <a16:creationId xmlns:a16="http://schemas.microsoft.com/office/drawing/2014/main" id="{8D7E0027-BC2F-8144-B94E-5B2A67CD73BC}"/>
              </a:ext>
            </a:extLst>
          </p:cNvPr>
          <p:cNvSpPr/>
          <p:nvPr/>
        </p:nvSpPr>
        <p:spPr>
          <a:xfrm>
            <a:off x="7406609" y="3068734"/>
            <a:ext cx="715260" cy="369332"/>
          </a:xfrm>
          <a:prstGeom prst="rect">
            <a:avLst/>
          </a:prstGeom>
          <a:solidFill>
            <a:schemeClr val="bg1">
              <a:lumMod val="75000"/>
            </a:schemeClr>
          </a:solidFill>
        </p:spPr>
        <p:txBody>
          <a:bodyPr wrap="none">
            <a:spAutoFit/>
          </a:bodyPr>
          <a:lstStyle/>
          <a:p>
            <a:r>
              <a:rPr lang="zh-CN" altLang="en-US" dirty="0">
                <a:latin typeface="Microsoft YaHei UI" panose="020B0400000000000000" pitchFamily="34" charset="-122"/>
                <a:ea typeface="Microsoft YaHei UI" panose="020B0400000000000000" pitchFamily="34" charset="-122"/>
              </a:rPr>
              <a:t> 时代</a:t>
            </a:r>
            <a:endParaRPr lang="en-CN" dirty="0"/>
          </a:p>
        </p:txBody>
      </p:sp>
      <p:cxnSp>
        <p:nvCxnSpPr>
          <p:cNvPr id="33" name="Curved Connector 32">
            <a:extLst>
              <a:ext uri="{FF2B5EF4-FFF2-40B4-BE49-F238E27FC236}">
                <a16:creationId xmlns:a16="http://schemas.microsoft.com/office/drawing/2014/main" id="{1E45E739-1B95-8145-BE50-B93CBCEE9563}"/>
              </a:ext>
            </a:extLst>
          </p:cNvPr>
          <p:cNvCxnSpPr>
            <a:cxnSpLocks/>
            <a:stCxn id="7" idx="0"/>
            <a:endCxn id="6" idx="0"/>
          </p:cNvCxnSpPr>
          <p:nvPr/>
        </p:nvCxnSpPr>
        <p:spPr>
          <a:xfrm rot="16200000" flipV="1">
            <a:off x="2923357" y="2707932"/>
            <a:ext cx="12700" cy="721603"/>
          </a:xfrm>
          <a:prstGeom prst="curvedConnector3">
            <a:avLst>
              <a:gd name="adj1" fmla="val 180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9" name="Curved Connector 38">
            <a:extLst>
              <a:ext uri="{FF2B5EF4-FFF2-40B4-BE49-F238E27FC236}">
                <a16:creationId xmlns:a16="http://schemas.microsoft.com/office/drawing/2014/main" id="{EAC064AD-CBA1-384C-BDF5-12974F87B87A}"/>
              </a:ext>
            </a:extLst>
          </p:cNvPr>
          <p:cNvCxnSpPr>
            <a:cxnSpLocks/>
            <a:stCxn id="7" idx="0"/>
            <a:endCxn id="5" idx="0"/>
          </p:cNvCxnSpPr>
          <p:nvPr/>
        </p:nvCxnSpPr>
        <p:spPr>
          <a:xfrm rot="16200000" flipV="1">
            <a:off x="2458766" y="2243341"/>
            <a:ext cx="12700" cy="1650785"/>
          </a:xfrm>
          <a:prstGeom prst="curvedConnector3">
            <a:avLst>
              <a:gd name="adj1" fmla="val 4531016"/>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F501C79E-ED6D-A74E-9471-36843C954C37}"/>
              </a:ext>
            </a:extLst>
          </p:cNvPr>
          <p:cNvCxnSpPr>
            <a:cxnSpLocks/>
            <a:stCxn id="7" idx="0"/>
            <a:endCxn id="8" idx="0"/>
          </p:cNvCxnSpPr>
          <p:nvPr/>
        </p:nvCxnSpPr>
        <p:spPr>
          <a:xfrm rot="5400000" flipH="1" flipV="1">
            <a:off x="3704079" y="2648813"/>
            <a:ext cx="12700" cy="839843"/>
          </a:xfrm>
          <a:prstGeom prst="curvedConnector3">
            <a:avLst>
              <a:gd name="adj1" fmla="val 180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9" name="Curved Connector 48">
            <a:extLst>
              <a:ext uri="{FF2B5EF4-FFF2-40B4-BE49-F238E27FC236}">
                <a16:creationId xmlns:a16="http://schemas.microsoft.com/office/drawing/2014/main" id="{18D203A3-F3E3-5A4A-A263-A96D53072D4E}"/>
              </a:ext>
            </a:extLst>
          </p:cNvPr>
          <p:cNvCxnSpPr>
            <a:cxnSpLocks/>
            <a:stCxn id="7" idx="0"/>
            <a:endCxn id="9" idx="0"/>
          </p:cNvCxnSpPr>
          <p:nvPr/>
        </p:nvCxnSpPr>
        <p:spPr>
          <a:xfrm rot="5400000" flipH="1" flipV="1">
            <a:off x="4152989" y="2199903"/>
            <a:ext cx="12700" cy="1737662"/>
          </a:xfrm>
          <a:prstGeom prst="curvedConnector3">
            <a:avLst>
              <a:gd name="adj1" fmla="val 469655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ABCC15B6-A55A-2146-83D8-1B562F2A8DB6}"/>
                  </a:ext>
                </a:extLst>
              </p:cNvPr>
              <p:cNvSpPr txBox="1"/>
              <p:nvPr/>
            </p:nvSpPr>
            <p:spPr>
              <a:xfrm>
                <a:off x="1675846" y="2081117"/>
                <a:ext cx="1056892"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−2</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𝑡</m:t>
                          </m:r>
                        </m:sub>
                      </m:sSub>
                      <m:r>
                        <a:rPr lang="en-US" altLang="zh-CN" sz="1600" b="0" i="1" smtClean="0">
                          <a:latin typeface="Cambria Math" panose="02040503050406030204" pitchFamily="18" charset="0"/>
                        </a:rPr>
                        <m:t>)</m:t>
                      </m:r>
                    </m:oMath>
                  </m:oMathPara>
                </a14:m>
                <a:endParaRPr lang="en-CN" sz="1600" dirty="0"/>
              </a:p>
            </p:txBody>
          </p:sp>
        </mc:Choice>
        <mc:Fallback xmlns="">
          <p:sp>
            <p:nvSpPr>
              <p:cNvPr id="58" name="TextBox 57">
                <a:extLst>
                  <a:ext uri="{FF2B5EF4-FFF2-40B4-BE49-F238E27FC236}">
                    <a16:creationId xmlns:a16="http://schemas.microsoft.com/office/drawing/2014/main" id="{ABCC15B6-A55A-2146-83D8-1B562F2A8DB6}"/>
                  </a:ext>
                </a:extLst>
              </p:cNvPr>
              <p:cNvSpPr txBox="1">
                <a:spLocks noRot="1" noChangeAspect="1" noMove="1" noResize="1" noEditPoints="1" noAdjustHandles="1" noChangeArrowheads="1" noChangeShapeType="1" noTextEdit="1"/>
              </p:cNvSpPr>
              <p:nvPr/>
            </p:nvSpPr>
            <p:spPr>
              <a:xfrm>
                <a:off x="1675846" y="2081117"/>
                <a:ext cx="1056892" cy="246221"/>
              </a:xfrm>
              <a:prstGeom prst="rect">
                <a:avLst/>
              </a:prstGeom>
              <a:blipFill>
                <a:blip r:embed="rId3"/>
                <a:stretch>
                  <a:fillRect l="-4762" r="-5952" b="-3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04132E7A-6C81-004F-A2AD-6392BE2B9409}"/>
                  </a:ext>
                </a:extLst>
              </p:cNvPr>
              <p:cNvSpPr txBox="1"/>
              <p:nvPr/>
            </p:nvSpPr>
            <p:spPr>
              <a:xfrm>
                <a:off x="1852123" y="2618530"/>
                <a:ext cx="1056892"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𝑡</m:t>
                          </m:r>
                        </m:sub>
                      </m:sSub>
                      <m:r>
                        <a:rPr lang="en-US" altLang="zh-CN" sz="1600" b="0" i="1" smtClean="0">
                          <a:latin typeface="Cambria Math" panose="02040503050406030204" pitchFamily="18" charset="0"/>
                        </a:rPr>
                        <m:t>)</m:t>
                      </m:r>
                    </m:oMath>
                  </m:oMathPara>
                </a14:m>
                <a:endParaRPr lang="en-CN" sz="1600" dirty="0"/>
              </a:p>
            </p:txBody>
          </p:sp>
        </mc:Choice>
        <mc:Fallback xmlns="">
          <p:sp>
            <p:nvSpPr>
              <p:cNvPr id="60" name="TextBox 59">
                <a:extLst>
                  <a:ext uri="{FF2B5EF4-FFF2-40B4-BE49-F238E27FC236}">
                    <a16:creationId xmlns:a16="http://schemas.microsoft.com/office/drawing/2014/main" id="{04132E7A-6C81-004F-A2AD-6392BE2B9409}"/>
                  </a:ext>
                </a:extLst>
              </p:cNvPr>
              <p:cNvSpPr txBox="1">
                <a:spLocks noRot="1" noChangeAspect="1" noMove="1" noResize="1" noEditPoints="1" noAdjustHandles="1" noChangeArrowheads="1" noChangeShapeType="1" noTextEdit="1"/>
              </p:cNvSpPr>
              <p:nvPr/>
            </p:nvSpPr>
            <p:spPr>
              <a:xfrm>
                <a:off x="1852123" y="2618530"/>
                <a:ext cx="1056892" cy="246221"/>
              </a:xfrm>
              <a:prstGeom prst="rect">
                <a:avLst/>
              </a:prstGeom>
              <a:blipFill>
                <a:blip r:embed="rId4"/>
                <a:stretch>
                  <a:fillRect l="-3571" r="-7143" b="-35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0C8D95C6-1A2B-6A4D-AE69-E4928461A0BC}"/>
                  </a:ext>
                </a:extLst>
              </p:cNvPr>
              <p:cNvSpPr txBox="1"/>
              <p:nvPr/>
            </p:nvSpPr>
            <p:spPr>
              <a:xfrm>
                <a:off x="3487956" y="2081116"/>
                <a:ext cx="1056892"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+2</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𝑡</m:t>
                          </m:r>
                        </m:sub>
                      </m:sSub>
                      <m:r>
                        <a:rPr lang="en-US" altLang="zh-CN" sz="1600" b="0" i="1" smtClean="0">
                          <a:latin typeface="Cambria Math" panose="02040503050406030204" pitchFamily="18" charset="0"/>
                        </a:rPr>
                        <m:t>)</m:t>
                      </m:r>
                    </m:oMath>
                  </m:oMathPara>
                </a14:m>
                <a:endParaRPr lang="en-CN" sz="1600" dirty="0"/>
              </a:p>
            </p:txBody>
          </p:sp>
        </mc:Choice>
        <mc:Fallback xmlns="">
          <p:sp>
            <p:nvSpPr>
              <p:cNvPr id="61" name="TextBox 60">
                <a:extLst>
                  <a:ext uri="{FF2B5EF4-FFF2-40B4-BE49-F238E27FC236}">
                    <a16:creationId xmlns:a16="http://schemas.microsoft.com/office/drawing/2014/main" id="{0C8D95C6-1A2B-6A4D-AE69-E4928461A0BC}"/>
                  </a:ext>
                </a:extLst>
              </p:cNvPr>
              <p:cNvSpPr txBox="1">
                <a:spLocks noRot="1" noChangeAspect="1" noMove="1" noResize="1" noEditPoints="1" noAdjustHandles="1" noChangeArrowheads="1" noChangeShapeType="1" noTextEdit="1"/>
              </p:cNvSpPr>
              <p:nvPr/>
            </p:nvSpPr>
            <p:spPr>
              <a:xfrm>
                <a:off x="3487956" y="2081116"/>
                <a:ext cx="1056892" cy="246221"/>
              </a:xfrm>
              <a:prstGeom prst="rect">
                <a:avLst/>
              </a:prstGeom>
              <a:blipFill>
                <a:blip r:embed="rId5"/>
                <a:stretch>
                  <a:fillRect l="-3529" r="-5882" b="-3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D8B524C-CF7B-9145-A4A5-D17120098DD2}"/>
                  </a:ext>
                </a:extLst>
              </p:cNvPr>
              <p:cNvSpPr txBox="1"/>
              <p:nvPr/>
            </p:nvSpPr>
            <p:spPr>
              <a:xfrm>
                <a:off x="3633627" y="2603312"/>
                <a:ext cx="1056892"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𝑡</m:t>
                          </m:r>
                        </m:sub>
                      </m:sSub>
                      <m:r>
                        <a:rPr lang="en-US" altLang="zh-CN" sz="1600" b="0" i="1" smtClean="0">
                          <a:latin typeface="Cambria Math" panose="02040503050406030204" pitchFamily="18" charset="0"/>
                        </a:rPr>
                        <m:t>)</m:t>
                      </m:r>
                    </m:oMath>
                  </m:oMathPara>
                </a14:m>
                <a:endParaRPr lang="en-CN" sz="1600" dirty="0"/>
              </a:p>
            </p:txBody>
          </p:sp>
        </mc:Choice>
        <mc:Fallback xmlns="">
          <p:sp>
            <p:nvSpPr>
              <p:cNvPr id="63" name="TextBox 62">
                <a:extLst>
                  <a:ext uri="{FF2B5EF4-FFF2-40B4-BE49-F238E27FC236}">
                    <a16:creationId xmlns:a16="http://schemas.microsoft.com/office/drawing/2014/main" id="{8D8B524C-CF7B-9145-A4A5-D17120098DD2}"/>
                  </a:ext>
                </a:extLst>
              </p:cNvPr>
              <p:cNvSpPr txBox="1">
                <a:spLocks noRot="1" noChangeAspect="1" noMove="1" noResize="1" noEditPoints="1" noAdjustHandles="1" noChangeArrowheads="1" noChangeShapeType="1" noTextEdit="1"/>
              </p:cNvSpPr>
              <p:nvPr/>
            </p:nvSpPr>
            <p:spPr>
              <a:xfrm>
                <a:off x="3633627" y="2603312"/>
                <a:ext cx="1056892" cy="246221"/>
              </a:xfrm>
              <a:prstGeom prst="rect">
                <a:avLst/>
              </a:prstGeom>
              <a:blipFill>
                <a:blip r:embed="rId6"/>
                <a:stretch>
                  <a:fillRect l="-4762" r="-5952" b="-33333"/>
                </a:stretch>
              </a:blipFill>
            </p:spPr>
            <p:txBody>
              <a:bodyPr/>
              <a:lstStyle/>
              <a:p>
                <a:r>
                  <a:rPr lang="en-CN">
                    <a:noFill/>
                  </a:rPr>
                  <a:t> </a:t>
                </a:r>
              </a:p>
            </p:txBody>
          </p:sp>
        </mc:Fallback>
      </mc:AlternateContent>
      <p:sp>
        <p:nvSpPr>
          <p:cNvPr id="64" name="TextBox 63">
            <a:extLst>
              <a:ext uri="{FF2B5EF4-FFF2-40B4-BE49-F238E27FC236}">
                <a16:creationId xmlns:a16="http://schemas.microsoft.com/office/drawing/2014/main" id="{C8AA6283-09AA-CE45-8A47-78E3490FA7C0}"/>
              </a:ext>
            </a:extLst>
          </p:cNvPr>
          <p:cNvSpPr txBox="1"/>
          <p:nvPr/>
        </p:nvSpPr>
        <p:spPr>
          <a:xfrm>
            <a:off x="2797242" y="3772603"/>
            <a:ext cx="1074333" cy="584775"/>
          </a:xfrm>
          <a:prstGeom prst="rect">
            <a:avLst/>
          </a:prstGeom>
          <a:noFill/>
        </p:spPr>
        <p:txBody>
          <a:bodyPr wrap="none" rtlCol="0">
            <a:spAutoFit/>
          </a:bodyPr>
          <a:lstStyle/>
          <a:p>
            <a:pPr algn="ctr"/>
            <a:r>
              <a:rPr lang="en-US" sz="1600" dirty="0" err="1"/>
              <a:t>t位置上的</a:t>
            </a:r>
            <a:endParaRPr lang="en-US" sz="1600" dirty="0"/>
          </a:p>
          <a:p>
            <a:pPr algn="ctr"/>
            <a:r>
              <a:rPr lang="en-US" sz="1600" dirty="0" err="1"/>
              <a:t>中心词c</a:t>
            </a:r>
            <a:endParaRPr lang="en-CN" sz="1600" dirty="0"/>
          </a:p>
        </p:txBody>
      </p:sp>
      <p:sp>
        <p:nvSpPr>
          <p:cNvPr id="66" name="Right Brace 65">
            <a:extLst>
              <a:ext uri="{FF2B5EF4-FFF2-40B4-BE49-F238E27FC236}">
                <a16:creationId xmlns:a16="http://schemas.microsoft.com/office/drawing/2014/main" id="{478ED820-5203-9C4F-A591-CACC88A53F35}"/>
              </a:ext>
            </a:extLst>
          </p:cNvPr>
          <p:cNvSpPr/>
          <p:nvPr/>
        </p:nvSpPr>
        <p:spPr>
          <a:xfrm rot="5400000">
            <a:off x="3154859" y="3289867"/>
            <a:ext cx="271297" cy="71554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
        <p:nvSpPr>
          <p:cNvPr id="67" name="TextBox 66">
            <a:extLst>
              <a:ext uri="{FF2B5EF4-FFF2-40B4-BE49-F238E27FC236}">
                <a16:creationId xmlns:a16="http://schemas.microsoft.com/office/drawing/2014/main" id="{A562DC05-A63F-2340-A22F-5F382C7ABD5D}"/>
              </a:ext>
            </a:extLst>
          </p:cNvPr>
          <p:cNvSpPr txBox="1"/>
          <p:nvPr/>
        </p:nvSpPr>
        <p:spPr>
          <a:xfrm>
            <a:off x="1376799" y="3777987"/>
            <a:ext cx="1532216" cy="584775"/>
          </a:xfrm>
          <a:prstGeom prst="rect">
            <a:avLst/>
          </a:prstGeom>
          <a:noFill/>
        </p:spPr>
        <p:txBody>
          <a:bodyPr wrap="square" rtlCol="0">
            <a:spAutoFit/>
          </a:bodyPr>
          <a:lstStyle/>
          <a:p>
            <a:pPr algn="ctr"/>
            <a:r>
              <a:rPr lang="en-CN" sz="1600" dirty="0">
                <a:latin typeface="Microsoft YaHei UI" panose="020B0503020204020204" pitchFamily="34" charset="-122"/>
                <a:ea typeface="Microsoft YaHei UI" panose="020B0503020204020204" pitchFamily="34" charset="-122"/>
              </a:rPr>
              <a:t>窗口大小为</a:t>
            </a:r>
            <a:r>
              <a:rPr lang="en-US" altLang="zh-CN" sz="1600" dirty="0">
                <a:latin typeface="Microsoft YaHei UI" panose="020B0503020204020204" pitchFamily="34" charset="-122"/>
                <a:ea typeface="Microsoft YaHei UI" panose="020B0503020204020204" pitchFamily="34" charset="-122"/>
              </a:rPr>
              <a:t>2</a:t>
            </a:r>
            <a:r>
              <a:rPr lang="zh-CN" altLang="en-US" sz="1600" dirty="0">
                <a:latin typeface="Microsoft YaHei UI" panose="020B0503020204020204" pitchFamily="34" charset="-122"/>
                <a:ea typeface="Microsoft YaHei UI" panose="020B0503020204020204" pitchFamily="34" charset="-122"/>
              </a:rPr>
              <a:t>的上下文词汇</a:t>
            </a:r>
            <a:endParaRPr lang="en-CN" sz="1600" dirty="0">
              <a:latin typeface="Microsoft YaHei UI" panose="020B0503020204020204" pitchFamily="34" charset="-122"/>
              <a:ea typeface="Microsoft YaHei UI" panose="020B0503020204020204" pitchFamily="34" charset="-122"/>
            </a:endParaRPr>
          </a:p>
        </p:txBody>
      </p:sp>
      <p:sp>
        <p:nvSpPr>
          <p:cNvPr id="68" name="Right Brace 67">
            <a:extLst>
              <a:ext uri="{FF2B5EF4-FFF2-40B4-BE49-F238E27FC236}">
                <a16:creationId xmlns:a16="http://schemas.microsoft.com/office/drawing/2014/main" id="{9AE4B061-BF3B-504C-96AE-311FB9DD5F07}"/>
              </a:ext>
            </a:extLst>
          </p:cNvPr>
          <p:cNvSpPr/>
          <p:nvPr/>
        </p:nvSpPr>
        <p:spPr>
          <a:xfrm rot="5400000">
            <a:off x="1983970" y="3039904"/>
            <a:ext cx="271297" cy="122623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
        <p:nvSpPr>
          <p:cNvPr id="69" name="TextBox 68">
            <a:extLst>
              <a:ext uri="{FF2B5EF4-FFF2-40B4-BE49-F238E27FC236}">
                <a16:creationId xmlns:a16="http://schemas.microsoft.com/office/drawing/2014/main" id="{CEEE08EC-1657-7949-ABF4-BCB6093C2992}"/>
              </a:ext>
            </a:extLst>
          </p:cNvPr>
          <p:cNvSpPr txBox="1"/>
          <p:nvPr/>
        </p:nvSpPr>
        <p:spPr>
          <a:xfrm>
            <a:off x="3765595" y="3761920"/>
            <a:ext cx="1532216" cy="584775"/>
          </a:xfrm>
          <a:prstGeom prst="rect">
            <a:avLst/>
          </a:prstGeom>
          <a:noFill/>
        </p:spPr>
        <p:txBody>
          <a:bodyPr wrap="square" rtlCol="0">
            <a:spAutoFit/>
          </a:bodyPr>
          <a:lstStyle/>
          <a:p>
            <a:pPr algn="ctr"/>
            <a:r>
              <a:rPr lang="en-CN" sz="1600" dirty="0">
                <a:latin typeface="Microsoft YaHei UI" panose="020B0503020204020204" pitchFamily="34" charset="-122"/>
                <a:ea typeface="Microsoft YaHei UI" panose="020B0503020204020204" pitchFamily="34" charset="-122"/>
              </a:rPr>
              <a:t>窗口大小为</a:t>
            </a:r>
            <a:r>
              <a:rPr lang="en-US" altLang="zh-CN" sz="1600" dirty="0">
                <a:latin typeface="Microsoft YaHei UI" panose="020B0503020204020204" pitchFamily="34" charset="-122"/>
                <a:ea typeface="Microsoft YaHei UI" panose="020B0503020204020204" pitchFamily="34" charset="-122"/>
              </a:rPr>
              <a:t>2</a:t>
            </a:r>
            <a:r>
              <a:rPr lang="zh-CN" altLang="en-US" sz="1600" dirty="0">
                <a:latin typeface="Microsoft YaHei UI" panose="020B0503020204020204" pitchFamily="34" charset="-122"/>
                <a:ea typeface="Microsoft YaHei UI" panose="020B0503020204020204" pitchFamily="34" charset="-122"/>
              </a:rPr>
              <a:t>的上下文词汇</a:t>
            </a:r>
            <a:endParaRPr lang="en-CN" sz="1600" dirty="0">
              <a:latin typeface="Microsoft YaHei UI" panose="020B0503020204020204" pitchFamily="34" charset="-122"/>
              <a:ea typeface="Microsoft YaHei UI" panose="020B0503020204020204" pitchFamily="34" charset="-122"/>
            </a:endParaRPr>
          </a:p>
        </p:txBody>
      </p:sp>
      <p:sp>
        <p:nvSpPr>
          <p:cNvPr id="70" name="Right Brace 69">
            <a:extLst>
              <a:ext uri="{FF2B5EF4-FFF2-40B4-BE49-F238E27FC236}">
                <a16:creationId xmlns:a16="http://schemas.microsoft.com/office/drawing/2014/main" id="{4D8ED7C5-52A9-1C43-8C55-5BB45FA58381}"/>
              </a:ext>
            </a:extLst>
          </p:cNvPr>
          <p:cNvSpPr/>
          <p:nvPr/>
        </p:nvSpPr>
        <p:spPr>
          <a:xfrm rot="5400000">
            <a:off x="4372766" y="3023837"/>
            <a:ext cx="271297" cy="122623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Tree>
    <p:extLst>
      <p:ext uri="{BB962C8B-B14F-4D97-AF65-F5344CB8AC3E}">
        <p14:creationId xmlns:p14="http://schemas.microsoft.com/office/powerpoint/2010/main" val="277443357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60" grpId="0"/>
      <p:bldP spid="61" grpId="0"/>
      <p:bldP spid="63" grpId="0"/>
      <p:bldP spid="64" grpId="0"/>
      <p:bldP spid="66" grpId="0" animBg="1"/>
      <p:bldP spid="67" grpId="0"/>
      <p:bldP spid="68" grpId="0" animBg="1"/>
      <p:bldP spid="69" grpId="0"/>
      <p:bldP spid="7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12D82-C4FB-7D45-8F11-97CCBCE6999D}"/>
              </a:ext>
            </a:extLst>
          </p:cNvPr>
          <p:cNvSpPr>
            <a:spLocks noGrp="1"/>
          </p:cNvSpPr>
          <p:nvPr>
            <p:ph type="title"/>
          </p:nvPr>
        </p:nvSpPr>
        <p:spPr/>
        <p:txBody>
          <a:bodyPr/>
          <a:lstStyle/>
          <a:p>
            <a:r>
              <a:rPr lang="ja-JP" altLang="en-US"/>
              <a:t>文本表示：词嵌入表示</a:t>
            </a:r>
            <a:endParaRPr lang="en-CN" dirty="0"/>
          </a:p>
        </p:txBody>
      </p:sp>
      <p:sp>
        <p:nvSpPr>
          <p:cNvPr id="3" name="Content Placeholder 2">
            <a:extLst>
              <a:ext uri="{FF2B5EF4-FFF2-40B4-BE49-F238E27FC236}">
                <a16:creationId xmlns:a16="http://schemas.microsoft.com/office/drawing/2014/main" id="{C6811938-C3C9-0744-AC1E-69613156B60A}"/>
              </a:ext>
            </a:extLst>
          </p:cNvPr>
          <p:cNvSpPr>
            <a:spLocks noGrp="1"/>
          </p:cNvSpPr>
          <p:nvPr>
            <p:ph idx="1"/>
          </p:nvPr>
        </p:nvSpPr>
        <p:spPr/>
        <p:txBody>
          <a:bodyPr/>
          <a:lstStyle/>
          <a:p>
            <a:r>
              <a:rPr lang="en-US" dirty="0"/>
              <a:t>W</a:t>
            </a:r>
            <a:r>
              <a:rPr lang="en-CN" dirty="0"/>
              <a:t>ord</a:t>
            </a:r>
            <a:r>
              <a:rPr lang="en-US" altLang="zh-CN" dirty="0"/>
              <a:t>2vec</a:t>
            </a:r>
            <a:r>
              <a:rPr lang="zh-CN" altLang="en-US" dirty="0"/>
              <a:t>的训练（</a:t>
            </a:r>
            <a:r>
              <a:rPr lang="en-US" altLang="zh-CN" dirty="0"/>
              <a:t>Skip-gram</a:t>
            </a:r>
            <a:r>
              <a:rPr lang="zh-CN" altLang="en-US" dirty="0"/>
              <a:t>）：</a:t>
            </a:r>
            <a:endParaRPr lang="en-US" altLang="zh-CN" dirty="0"/>
          </a:p>
          <a:p>
            <a:pPr lvl="1"/>
            <a:r>
              <a:rPr lang="en-CN" dirty="0"/>
              <a:t>上下文的构建</a:t>
            </a:r>
          </a:p>
          <a:p>
            <a:pPr lvl="1"/>
            <a:r>
              <a:rPr lang="en-US" altLang="zh-CN" dirty="0"/>
              <a:t>t=6</a:t>
            </a:r>
            <a:endParaRPr lang="en-CN" dirty="0"/>
          </a:p>
          <a:p>
            <a:pPr lvl="1"/>
            <a:endParaRPr lang="en-CN" dirty="0"/>
          </a:p>
        </p:txBody>
      </p:sp>
      <p:sp>
        <p:nvSpPr>
          <p:cNvPr id="4" name="Rectangle 3">
            <a:extLst>
              <a:ext uri="{FF2B5EF4-FFF2-40B4-BE49-F238E27FC236}">
                <a16:creationId xmlns:a16="http://schemas.microsoft.com/office/drawing/2014/main" id="{D7B487B1-CC84-B045-8EE4-2C737B3F9004}"/>
              </a:ext>
            </a:extLst>
          </p:cNvPr>
          <p:cNvSpPr/>
          <p:nvPr/>
        </p:nvSpPr>
        <p:spPr>
          <a:xfrm>
            <a:off x="614856" y="3068734"/>
            <a:ext cx="698936" cy="369332"/>
          </a:xfrm>
          <a:prstGeom prst="rect">
            <a:avLst/>
          </a:prstGeom>
          <a:solidFill>
            <a:schemeClr val="bg1">
              <a:lumMod val="75000"/>
            </a:schemeClr>
          </a:solidFill>
          <a:ln>
            <a:noFill/>
          </a:ln>
        </p:spPr>
        <p:txBody>
          <a:bodyPr wrap="square">
            <a:spAutoFit/>
          </a:bodyPr>
          <a:lstStyle/>
          <a:p>
            <a:r>
              <a:rPr lang="en-CN" dirty="0">
                <a:latin typeface="Microsoft YaHei UI" panose="020B0400000000000000" pitchFamily="34" charset="-122"/>
                <a:ea typeface="Microsoft YaHei UI" panose="020B0400000000000000" pitchFamily="34" charset="-122"/>
              </a:rPr>
              <a:t>过去</a:t>
            </a:r>
          </a:p>
        </p:txBody>
      </p:sp>
      <p:sp>
        <p:nvSpPr>
          <p:cNvPr id="5" name="Rectangle 4">
            <a:extLst>
              <a:ext uri="{FF2B5EF4-FFF2-40B4-BE49-F238E27FC236}">
                <a16:creationId xmlns:a16="http://schemas.microsoft.com/office/drawing/2014/main" id="{57E2DC4E-33AF-5049-9AB5-B6798F558E1E}"/>
              </a:ext>
            </a:extLst>
          </p:cNvPr>
          <p:cNvSpPr/>
          <p:nvPr/>
        </p:nvSpPr>
        <p:spPr>
          <a:xfrm>
            <a:off x="1454697" y="3068734"/>
            <a:ext cx="357352" cy="369332"/>
          </a:xfrm>
          <a:prstGeom prst="rect">
            <a:avLst/>
          </a:prstGeom>
          <a:solidFill>
            <a:schemeClr val="bg1">
              <a:lumMod val="75000"/>
            </a:schemeClr>
          </a:solidFill>
          <a:ln>
            <a:noFill/>
          </a:ln>
        </p:spPr>
        <p:txBody>
          <a:bodyPr wrap="square">
            <a:spAutoFit/>
          </a:bodyPr>
          <a:lstStyle/>
          <a:p>
            <a:r>
              <a:rPr lang="zh-CN" altLang="en-US" dirty="0">
                <a:latin typeface="Microsoft YaHei UI" panose="020B0400000000000000" pitchFamily="34" charset="-122"/>
                <a:ea typeface="Microsoft YaHei UI" panose="020B0400000000000000" pitchFamily="34" charset="-122"/>
              </a:rPr>
              <a:t>未</a:t>
            </a:r>
            <a:endParaRPr lang="en-CN" dirty="0">
              <a:latin typeface="Microsoft YaHei UI" panose="020B0400000000000000" pitchFamily="34" charset="-122"/>
              <a:ea typeface="Microsoft YaHei UI" panose="020B0400000000000000" pitchFamily="34" charset="-122"/>
            </a:endParaRPr>
          </a:p>
        </p:txBody>
      </p:sp>
      <p:sp>
        <p:nvSpPr>
          <p:cNvPr id="6" name="Rectangle 5">
            <a:extLst>
              <a:ext uri="{FF2B5EF4-FFF2-40B4-BE49-F238E27FC236}">
                <a16:creationId xmlns:a16="http://schemas.microsoft.com/office/drawing/2014/main" id="{B305FCE4-5D3E-E94C-8678-BDEB1145AACF}"/>
              </a:ext>
            </a:extLst>
          </p:cNvPr>
          <p:cNvSpPr/>
          <p:nvPr/>
        </p:nvSpPr>
        <p:spPr>
          <a:xfrm>
            <a:off x="2331325" y="3068734"/>
            <a:ext cx="462459" cy="369332"/>
          </a:xfrm>
          <a:prstGeom prst="rect">
            <a:avLst/>
          </a:prstGeom>
          <a:solidFill>
            <a:schemeClr val="bg1">
              <a:lumMod val="75000"/>
            </a:schemeClr>
          </a:solidFill>
          <a:ln>
            <a:noFill/>
          </a:ln>
        </p:spPr>
        <p:txBody>
          <a:bodyPr wrap="square">
            <a:spAutoFit/>
          </a:bodyPr>
          <a:lstStyle/>
          <a:p>
            <a:r>
              <a:rPr lang="zh-CN" altLang="en-US" dirty="0">
                <a:latin typeface="Microsoft YaHei UI" panose="020B0400000000000000" pitchFamily="34" charset="-122"/>
                <a:ea typeface="Microsoft YaHei UI" panose="020B0400000000000000" pitchFamily="34" charset="-122"/>
              </a:rPr>
              <a:t>去</a:t>
            </a:r>
            <a:endParaRPr lang="en-CN" dirty="0">
              <a:latin typeface="Microsoft YaHei UI" panose="020B0400000000000000" pitchFamily="34" charset="-122"/>
              <a:ea typeface="Microsoft YaHei UI" panose="020B0400000000000000" pitchFamily="34" charset="-122"/>
            </a:endParaRPr>
          </a:p>
        </p:txBody>
      </p:sp>
      <p:sp>
        <p:nvSpPr>
          <p:cNvPr id="7" name="Rectangle 6">
            <a:extLst>
              <a:ext uri="{FF2B5EF4-FFF2-40B4-BE49-F238E27FC236}">
                <a16:creationId xmlns:a16="http://schemas.microsoft.com/office/drawing/2014/main" id="{AE232F2D-FA06-AE42-B61C-9DFCD0D3E22E}"/>
              </a:ext>
            </a:extLst>
          </p:cNvPr>
          <p:cNvSpPr/>
          <p:nvPr/>
        </p:nvSpPr>
        <p:spPr>
          <a:xfrm>
            <a:off x="2934689" y="3068734"/>
            <a:ext cx="698938" cy="369332"/>
          </a:xfrm>
          <a:prstGeom prst="rect">
            <a:avLst/>
          </a:prstGeom>
          <a:solidFill>
            <a:schemeClr val="bg1">
              <a:lumMod val="75000"/>
            </a:schemeClr>
          </a:solidFill>
        </p:spPr>
        <p:txBody>
          <a:bodyPr wrap="square">
            <a:spAutoFit/>
          </a:bodyPr>
          <a:lstStyle/>
          <a:p>
            <a:r>
              <a:rPr lang="zh-CN" altLang="en-US" dirty="0">
                <a:latin typeface="Microsoft YaHei UI" panose="020B0400000000000000" pitchFamily="34" charset="-122"/>
                <a:ea typeface="Microsoft YaHei UI" panose="020B0400000000000000" pitchFamily="34" charset="-122"/>
              </a:rPr>
              <a:t>未来</a:t>
            </a:r>
            <a:endParaRPr lang="en-CN" dirty="0"/>
          </a:p>
        </p:txBody>
      </p:sp>
      <p:sp>
        <p:nvSpPr>
          <p:cNvPr id="8" name="Rectangle 7">
            <a:extLst>
              <a:ext uri="{FF2B5EF4-FFF2-40B4-BE49-F238E27FC236}">
                <a16:creationId xmlns:a16="http://schemas.microsoft.com/office/drawing/2014/main" id="{BED53309-F869-1C41-9AC9-989025439C35}"/>
              </a:ext>
            </a:extLst>
          </p:cNvPr>
          <p:cNvSpPr/>
          <p:nvPr/>
        </p:nvSpPr>
        <p:spPr>
          <a:xfrm>
            <a:off x="3774532" y="3068734"/>
            <a:ext cx="698938" cy="369332"/>
          </a:xfrm>
          <a:prstGeom prst="rect">
            <a:avLst/>
          </a:prstGeom>
          <a:solidFill>
            <a:schemeClr val="accent1"/>
          </a:solidFill>
        </p:spPr>
        <p:txBody>
          <a:bodyPr wrap="square">
            <a:spAutoFit/>
          </a:bodyPr>
          <a:lstStyle/>
          <a:p>
            <a:r>
              <a:rPr lang="zh-CN" altLang="en-CN" dirty="0">
                <a:latin typeface="Microsoft YaHei UI" panose="020B0400000000000000" pitchFamily="34" charset="-122"/>
                <a:ea typeface="Microsoft YaHei UI" panose="020B0400000000000000" pitchFamily="34" charset="-122"/>
              </a:rPr>
              <a:t>已来</a:t>
            </a:r>
            <a:endParaRPr lang="en-CN" dirty="0"/>
          </a:p>
        </p:txBody>
      </p:sp>
      <p:sp>
        <p:nvSpPr>
          <p:cNvPr id="9" name="Rectangle 8">
            <a:extLst>
              <a:ext uri="{FF2B5EF4-FFF2-40B4-BE49-F238E27FC236}">
                <a16:creationId xmlns:a16="http://schemas.microsoft.com/office/drawing/2014/main" id="{F5A471D2-D59C-B540-AC02-76070E238725}"/>
              </a:ext>
            </a:extLst>
          </p:cNvPr>
          <p:cNvSpPr/>
          <p:nvPr/>
        </p:nvSpPr>
        <p:spPr>
          <a:xfrm>
            <a:off x="4814071" y="3068734"/>
            <a:ext cx="415498" cy="369332"/>
          </a:xfrm>
          <a:prstGeom prst="rect">
            <a:avLst/>
          </a:prstGeom>
          <a:solidFill>
            <a:schemeClr val="accent1"/>
          </a:solidFill>
        </p:spPr>
        <p:txBody>
          <a:bodyPr wrap="none">
            <a:spAutoFit/>
          </a:bodyPr>
          <a:lstStyle/>
          <a:p>
            <a:r>
              <a:rPr lang="zh-CN" altLang="en-US" dirty="0">
                <a:latin typeface="Microsoft YaHei UI" panose="020B0400000000000000" pitchFamily="34" charset="-122"/>
                <a:ea typeface="Microsoft YaHei UI" panose="020B0400000000000000" pitchFamily="34" charset="-122"/>
              </a:rPr>
              <a:t>在</a:t>
            </a:r>
            <a:endParaRPr lang="en-CN" dirty="0"/>
          </a:p>
        </p:txBody>
      </p:sp>
      <p:sp>
        <p:nvSpPr>
          <p:cNvPr id="10" name="Rectangle 9">
            <a:extLst>
              <a:ext uri="{FF2B5EF4-FFF2-40B4-BE49-F238E27FC236}">
                <a16:creationId xmlns:a16="http://schemas.microsoft.com/office/drawing/2014/main" id="{1F67E512-F587-1C4C-B633-2B1EACC48C70}"/>
              </a:ext>
            </a:extLst>
          </p:cNvPr>
          <p:cNvSpPr/>
          <p:nvPr/>
        </p:nvSpPr>
        <p:spPr>
          <a:xfrm>
            <a:off x="5370474" y="3068734"/>
            <a:ext cx="646331" cy="369332"/>
          </a:xfrm>
          <a:prstGeom prst="rect">
            <a:avLst/>
          </a:prstGeom>
          <a:solidFill>
            <a:schemeClr val="accent2">
              <a:lumMod val="40000"/>
              <a:lumOff val="60000"/>
            </a:schemeClr>
          </a:solidFill>
        </p:spPr>
        <p:txBody>
          <a:bodyPr wrap="none">
            <a:spAutoFit/>
          </a:bodyPr>
          <a:lstStyle/>
          <a:p>
            <a:r>
              <a:rPr lang="zh-CN" altLang="en-US" dirty="0">
                <a:latin typeface="Microsoft YaHei UI" panose="020B0400000000000000" pitchFamily="34" charset="-122"/>
                <a:ea typeface="Microsoft YaHei UI" panose="020B0400000000000000" pitchFamily="34" charset="-122"/>
              </a:rPr>
              <a:t>构建</a:t>
            </a:r>
            <a:endParaRPr lang="en-CN" dirty="0"/>
          </a:p>
        </p:txBody>
      </p:sp>
      <p:sp>
        <p:nvSpPr>
          <p:cNvPr id="11" name="Rectangle 10">
            <a:extLst>
              <a:ext uri="{FF2B5EF4-FFF2-40B4-BE49-F238E27FC236}">
                <a16:creationId xmlns:a16="http://schemas.microsoft.com/office/drawing/2014/main" id="{81723D0A-1B4C-A843-AF1C-113ABF7E0531}"/>
              </a:ext>
            </a:extLst>
          </p:cNvPr>
          <p:cNvSpPr/>
          <p:nvPr/>
        </p:nvSpPr>
        <p:spPr>
          <a:xfrm>
            <a:off x="6157710" y="3068734"/>
            <a:ext cx="1107996" cy="369332"/>
          </a:xfrm>
          <a:prstGeom prst="rect">
            <a:avLst/>
          </a:prstGeom>
          <a:solidFill>
            <a:schemeClr val="accent1"/>
          </a:solidFill>
        </p:spPr>
        <p:txBody>
          <a:bodyPr wrap="none">
            <a:spAutoFit/>
          </a:bodyPr>
          <a:lstStyle/>
          <a:p>
            <a:r>
              <a:rPr lang="zh-CN" altLang="en-US" dirty="0">
                <a:latin typeface="Microsoft YaHei UI" panose="020B0400000000000000" pitchFamily="34" charset="-122"/>
                <a:ea typeface="Microsoft YaHei UI" panose="020B0400000000000000" pitchFamily="34" charset="-122"/>
              </a:rPr>
              <a:t>人工智能</a:t>
            </a:r>
            <a:endParaRPr lang="en-CN" dirty="0"/>
          </a:p>
        </p:txBody>
      </p:sp>
      <p:sp>
        <p:nvSpPr>
          <p:cNvPr id="12" name="Rectangle 11">
            <a:extLst>
              <a:ext uri="{FF2B5EF4-FFF2-40B4-BE49-F238E27FC236}">
                <a16:creationId xmlns:a16="http://schemas.microsoft.com/office/drawing/2014/main" id="{8D7E0027-BC2F-8144-B94E-5B2A67CD73BC}"/>
              </a:ext>
            </a:extLst>
          </p:cNvPr>
          <p:cNvSpPr/>
          <p:nvPr/>
        </p:nvSpPr>
        <p:spPr>
          <a:xfrm>
            <a:off x="7406609" y="3068734"/>
            <a:ext cx="715260" cy="369332"/>
          </a:xfrm>
          <a:prstGeom prst="rect">
            <a:avLst/>
          </a:prstGeom>
          <a:solidFill>
            <a:schemeClr val="accent1"/>
          </a:solidFill>
        </p:spPr>
        <p:txBody>
          <a:bodyPr wrap="none">
            <a:spAutoFit/>
          </a:bodyPr>
          <a:lstStyle/>
          <a:p>
            <a:r>
              <a:rPr lang="zh-CN" altLang="en-US" dirty="0">
                <a:latin typeface="Microsoft YaHei UI" panose="020B0400000000000000" pitchFamily="34" charset="-122"/>
                <a:ea typeface="Microsoft YaHei UI" panose="020B0400000000000000" pitchFamily="34" charset="-122"/>
              </a:rPr>
              <a:t> 时代</a:t>
            </a:r>
            <a:endParaRPr lang="en-CN" dirty="0"/>
          </a:p>
        </p:txBody>
      </p:sp>
      <p:cxnSp>
        <p:nvCxnSpPr>
          <p:cNvPr id="33" name="Curved Connector 32">
            <a:extLst>
              <a:ext uri="{FF2B5EF4-FFF2-40B4-BE49-F238E27FC236}">
                <a16:creationId xmlns:a16="http://schemas.microsoft.com/office/drawing/2014/main" id="{1E45E739-1B95-8145-BE50-B93CBCEE9563}"/>
              </a:ext>
            </a:extLst>
          </p:cNvPr>
          <p:cNvCxnSpPr>
            <a:cxnSpLocks/>
          </p:cNvCxnSpPr>
          <p:nvPr/>
        </p:nvCxnSpPr>
        <p:spPr>
          <a:xfrm rot="16200000" flipV="1">
            <a:off x="5361750" y="2676400"/>
            <a:ext cx="12700" cy="721603"/>
          </a:xfrm>
          <a:prstGeom prst="curvedConnector3">
            <a:avLst>
              <a:gd name="adj1" fmla="val 180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9" name="Curved Connector 38">
            <a:extLst>
              <a:ext uri="{FF2B5EF4-FFF2-40B4-BE49-F238E27FC236}">
                <a16:creationId xmlns:a16="http://schemas.microsoft.com/office/drawing/2014/main" id="{EAC064AD-CBA1-384C-BDF5-12974F87B87A}"/>
              </a:ext>
            </a:extLst>
          </p:cNvPr>
          <p:cNvCxnSpPr>
            <a:cxnSpLocks/>
          </p:cNvCxnSpPr>
          <p:nvPr/>
        </p:nvCxnSpPr>
        <p:spPr>
          <a:xfrm rot="16200000" flipV="1">
            <a:off x="4897159" y="2211809"/>
            <a:ext cx="12700" cy="1650785"/>
          </a:xfrm>
          <a:prstGeom prst="curvedConnector3">
            <a:avLst>
              <a:gd name="adj1" fmla="val 4531016"/>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F501C79E-ED6D-A74E-9471-36843C954C37}"/>
              </a:ext>
            </a:extLst>
          </p:cNvPr>
          <p:cNvCxnSpPr>
            <a:cxnSpLocks/>
          </p:cNvCxnSpPr>
          <p:nvPr/>
        </p:nvCxnSpPr>
        <p:spPr>
          <a:xfrm rot="5400000" flipH="1" flipV="1">
            <a:off x="6142472" y="2617281"/>
            <a:ext cx="12700" cy="839843"/>
          </a:xfrm>
          <a:prstGeom prst="curvedConnector3">
            <a:avLst>
              <a:gd name="adj1" fmla="val 180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9" name="Curved Connector 48">
            <a:extLst>
              <a:ext uri="{FF2B5EF4-FFF2-40B4-BE49-F238E27FC236}">
                <a16:creationId xmlns:a16="http://schemas.microsoft.com/office/drawing/2014/main" id="{18D203A3-F3E3-5A4A-A263-A96D53072D4E}"/>
              </a:ext>
            </a:extLst>
          </p:cNvPr>
          <p:cNvCxnSpPr>
            <a:cxnSpLocks/>
          </p:cNvCxnSpPr>
          <p:nvPr/>
        </p:nvCxnSpPr>
        <p:spPr>
          <a:xfrm rot="5400000" flipH="1" flipV="1">
            <a:off x="6591382" y="2168371"/>
            <a:ext cx="12700" cy="1737662"/>
          </a:xfrm>
          <a:prstGeom prst="curvedConnector3">
            <a:avLst>
              <a:gd name="adj1" fmla="val 469655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ABCC15B6-A55A-2146-83D8-1B562F2A8DB6}"/>
                  </a:ext>
                </a:extLst>
              </p:cNvPr>
              <p:cNvSpPr txBox="1"/>
              <p:nvPr/>
            </p:nvSpPr>
            <p:spPr>
              <a:xfrm>
                <a:off x="4114239" y="2049585"/>
                <a:ext cx="1056892"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−2</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𝑡</m:t>
                          </m:r>
                        </m:sub>
                      </m:sSub>
                      <m:r>
                        <a:rPr lang="en-US" altLang="zh-CN" sz="1600" b="0" i="1" smtClean="0">
                          <a:latin typeface="Cambria Math" panose="02040503050406030204" pitchFamily="18" charset="0"/>
                        </a:rPr>
                        <m:t>)</m:t>
                      </m:r>
                    </m:oMath>
                  </m:oMathPara>
                </a14:m>
                <a:endParaRPr lang="en-CN" sz="1600" dirty="0"/>
              </a:p>
            </p:txBody>
          </p:sp>
        </mc:Choice>
        <mc:Fallback xmlns="">
          <p:sp>
            <p:nvSpPr>
              <p:cNvPr id="58" name="TextBox 57">
                <a:extLst>
                  <a:ext uri="{FF2B5EF4-FFF2-40B4-BE49-F238E27FC236}">
                    <a16:creationId xmlns:a16="http://schemas.microsoft.com/office/drawing/2014/main" id="{ABCC15B6-A55A-2146-83D8-1B562F2A8DB6}"/>
                  </a:ext>
                </a:extLst>
              </p:cNvPr>
              <p:cNvSpPr txBox="1">
                <a:spLocks noRot="1" noChangeAspect="1" noMove="1" noResize="1" noEditPoints="1" noAdjustHandles="1" noChangeArrowheads="1" noChangeShapeType="1" noTextEdit="1"/>
              </p:cNvSpPr>
              <p:nvPr/>
            </p:nvSpPr>
            <p:spPr>
              <a:xfrm>
                <a:off x="4114239" y="2049585"/>
                <a:ext cx="1056892" cy="246221"/>
              </a:xfrm>
              <a:prstGeom prst="rect">
                <a:avLst/>
              </a:prstGeom>
              <a:blipFill>
                <a:blip r:embed="rId3"/>
                <a:stretch>
                  <a:fillRect l="-4762" r="-5952" b="-4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04132E7A-6C81-004F-A2AD-6392BE2B9409}"/>
                  </a:ext>
                </a:extLst>
              </p:cNvPr>
              <p:cNvSpPr txBox="1"/>
              <p:nvPr/>
            </p:nvSpPr>
            <p:spPr>
              <a:xfrm>
                <a:off x="4290516" y="2586998"/>
                <a:ext cx="1056892"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𝑡</m:t>
                          </m:r>
                        </m:sub>
                      </m:sSub>
                      <m:r>
                        <a:rPr lang="en-US" altLang="zh-CN" sz="1600" b="0" i="1" smtClean="0">
                          <a:latin typeface="Cambria Math" panose="02040503050406030204" pitchFamily="18" charset="0"/>
                        </a:rPr>
                        <m:t>)</m:t>
                      </m:r>
                    </m:oMath>
                  </m:oMathPara>
                </a14:m>
                <a:endParaRPr lang="en-CN" sz="1600" dirty="0"/>
              </a:p>
            </p:txBody>
          </p:sp>
        </mc:Choice>
        <mc:Fallback xmlns="">
          <p:sp>
            <p:nvSpPr>
              <p:cNvPr id="60" name="TextBox 59">
                <a:extLst>
                  <a:ext uri="{FF2B5EF4-FFF2-40B4-BE49-F238E27FC236}">
                    <a16:creationId xmlns:a16="http://schemas.microsoft.com/office/drawing/2014/main" id="{04132E7A-6C81-004F-A2AD-6392BE2B9409}"/>
                  </a:ext>
                </a:extLst>
              </p:cNvPr>
              <p:cNvSpPr txBox="1">
                <a:spLocks noRot="1" noChangeAspect="1" noMove="1" noResize="1" noEditPoints="1" noAdjustHandles="1" noChangeArrowheads="1" noChangeShapeType="1" noTextEdit="1"/>
              </p:cNvSpPr>
              <p:nvPr/>
            </p:nvSpPr>
            <p:spPr>
              <a:xfrm>
                <a:off x="4290516" y="2586998"/>
                <a:ext cx="1056892" cy="246221"/>
              </a:xfrm>
              <a:prstGeom prst="rect">
                <a:avLst/>
              </a:prstGeom>
              <a:blipFill>
                <a:blip r:embed="rId4"/>
                <a:stretch>
                  <a:fillRect l="-3571" r="-7143" b="-3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0C8D95C6-1A2B-6A4D-AE69-E4928461A0BC}"/>
                  </a:ext>
                </a:extLst>
              </p:cNvPr>
              <p:cNvSpPr txBox="1"/>
              <p:nvPr/>
            </p:nvSpPr>
            <p:spPr>
              <a:xfrm>
                <a:off x="5926349" y="2049584"/>
                <a:ext cx="1056892"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+2</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𝑡</m:t>
                          </m:r>
                        </m:sub>
                      </m:sSub>
                      <m:r>
                        <a:rPr lang="en-US" altLang="zh-CN" sz="1600" b="0" i="1" smtClean="0">
                          <a:latin typeface="Cambria Math" panose="02040503050406030204" pitchFamily="18" charset="0"/>
                        </a:rPr>
                        <m:t>)</m:t>
                      </m:r>
                    </m:oMath>
                  </m:oMathPara>
                </a14:m>
                <a:endParaRPr lang="en-CN" sz="1600" dirty="0"/>
              </a:p>
            </p:txBody>
          </p:sp>
        </mc:Choice>
        <mc:Fallback xmlns="">
          <p:sp>
            <p:nvSpPr>
              <p:cNvPr id="61" name="TextBox 60">
                <a:extLst>
                  <a:ext uri="{FF2B5EF4-FFF2-40B4-BE49-F238E27FC236}">
                    <a16:creationId xmlns:a16="http://schemas.microsoft.com/office/drawing/2014/main" id="{0C8D95C6-1A2B-6A4D-AE69-E4928461A0BC}"/>
                  </a:ext>
                </a:extLst>
              </p:cNvPr>
              <p:cNvSpPr txBox="1">
                <a:spLocks noRot="1" noChangeAspect="1" noMove="1" noResize="1" noEditPoints="1" noAdjustHandles="1" noChangeArrowheads="1" noChangeShapeType="1" noTextEdit="1"/>
              </p:cNvSpPr>
              <p:nvPr/>
            </p:nvSpPr>
            <p:spPr>
              <a:xfrm>
                <a:off x="5926349" y="2049584"/>
                <a:ext cx="1056892" cy="246221"/>
              </a:xfrm>
              <a:prstGeom prst="rect">
                <a:avLst/>
              </a:prstGeom>
              <a:blipFill>
                <a:blip r:embed="rId5"/>
                <a:stretch>
                  <a:fillRect l="-3529" r="-5882" b="-4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D8B524C-CF7B-9145-A4A5-D17120098DD2}"/>
                  </a:ext>
                </a:extLst>
              </p:cNvPr>
              <p:cNvSpPr txBox="1"/>
              <p:nvPr/>
            </p:nvSpPr>
            <p:spPr>
              <a:xfrm>
                <a:off x="6072020" y="2571780"/>
                <a:ext cx="1056892"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𝑡</m:t>
                          </m:r>
                        </m:sub>
                      </m:sSub>
                      <m:r>
                        <a:rPr lang="en-US" altLang="zh-CN" sz="1600" b="0" i="1" smtClean="0">
                          <a:latin typeface="Cambria Math" panose="02040503050406030204" pitchFamily="18" charset="0"/>
                        </a:rPr>
                        <m:t>)</m:t>
                      </m:r>
                    </m:oMath>
                  </m:oMathPara>
                </a14:m>
                <a:endParaRPr lang="en-CN" sz="1600" dirty="0"/>
              </a:p>
            </p:txBody>
          </p:sp>
        </mc:Choice>
        <mc:Fallback xmlns="">
          <p:sp>
            <p:nvSpPr>
              <p:cNvPr id="63" name="TextBox 62">
                <a:extLst>
                  <a:ext uri="{FF2B5EF4-FFF2-40B4-BE49-F238E27FC236}">
                    <a16:creationId xmlns:a16="http://schemas.microsoft.com/office/drawing/2014/main" id="{8D8B524C-CF7B-9145-A4A5-D17120098DD2}"/>
                  </a:ext>
                </a:extLst>
              </p:cNvPr>
              <p:cNvSpPr txBox="1">
                <a:spLocks noRot="1" noChangeAspect="1" noMove="1" noResize="1" noEditPoints="1" noAdjustHandles="1" noChangeArrowheads="1" noChangeShapeType="1" noTextEdit="1"/>
              </p:cNvSpPr>
              <p:nvPr/>
            </p:nvSpPr>
            <p:spPr>
              <a:xfrm>
                <a:off x="6072020" y="2571780"/>
                <a:ext cx="1056892" cy="246221"/>
              </a:xfrm>
              <a:prstGeom prst="rect">
                <a:avLst/>
              </a:prstGeom>
              <a:blipFill>
                <a:blip r:embed="rId6"/>
                <a:stretch>
                  <a:fillRect l="-4762" r="-5952" b="-40000"/>
                </a:stretch>
              </a:blipFill>
            </p:spPr>
            <p:txBody>
              <a:bodyPr/>
              <a:lstStyle/>
              <a:p>
                <a:r>
                  <a:rPr lang="en-CN">
                    <a:noFill/>
                  </a:rPr>
                  <a:t> </a:t>
                </a:r>
              </a:p>
            </p:txBody>
          </p:sp>
        </mc:Fallback>
      </mc:AlternateContent>
      <p:sp>
        <p:nvSpPr>
          <p:cNvPr id="64" name="TextBox 63">
            <a:extLst>
              <a:ext uri="{FF2B5EF4-FFF2-40B4-BE49-F238E27FC236}">
                <a16:creationId xmlns:a16="http://schemas.microsoft.com/office/drawing/2014/main" id="{C8AA6283-09AA-CE45-8A47-78E3490FA7C0}"/>
              </a:ext>
            </a:extLst>
          </p:cNvPr>
          <p:cNvSpPr txBox="1"/>
          <p:nvPr/>
        </p:nvSpPr>
        <p:spPr>
          <a:xfrm>
            <a:off x="5204104" y="3720053"/>
            <a:ext cx="1074333" cy="584775"/>
          </a:xfrm>
          <a:prstGeom prst="rect">
            <a:avLst/>
          </a:prstGeom>
          <a:noFill/>
        </p:spPr>
        <p:txBody>
          <a:bodyPr wrap="none" rtlCol="0">
            <a:spAutoFit/>
          </a:bodyPr>
          <a:lstStyle/>
          <a:p>
            <a:pPr algn="ctr"/>
            <a:r>
              <a:rPr lang="en-US" sz="1600" dirty="0" err="1"/>
              <a:t>t位置上的</a:t>
            </a:r>
            <a:endParaRPr lang="en-US" sz="1600" dirty="0"/>
          </a:p>
          <a:p>
            <a:pPr algn="ctr"/>
            <a:r>
              <a:rPr lang="en-US" sz="1600" dirty="0" err="1"/>
              <a:t>中心词c</a:t>
            </a:r>
            <a:endParaRPr lang="en-CN" sz="1600" dirty="0"/>
          </a:p>
        </p:txBody>
      </p:sp>
      <p:sp>
        <p:nvSpPr>
          <p:cNvPr id="66" name="Right Brace 65">
            <a:extLst>
              <a:ext uri="{FF2B5EF4-FFF2-40B4-BE49-F238E27FC236}">
                <a16:creationId xmlns:a16="http://schemas.microsoft.com/office/drawing/2014/main" id="{478ED820-5203-9C4F-A591-CACC88A53F35}"/>
              </a:ext>
            </a:extLst>
          </p:cNvPr>
          <p:cNvSpPr/>
          <p:nvPr/>
        </p:nvSpPr>
        <p:spPr>
          <a:xfrm rot="5400000">
            <a:off x="5561721" y="3237317"/>
            <a:ext cx="271297" cy="71554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
        <p:nvSpPr>
          <p:cNvPr id="67" name="TextBox 66">
            <a:extLst>
              <a:ext uri="{FF2B5EF4-FFF2-40B4-BE49-F238E27FC236}">
                <a16:creationId xmlns:a16="http://schemas.microsoft.com/office/drawing/2014/main" id="{A562DC05-A63F-2340-A22F-5F382C7ABD5D}"/>
              </a:ext>
            </a:extLst>
          </p:cNvPr>
          <p:cNvSpPr txBox="1"/>
          <p:nvPr/>
        </p:nvSpPr>
        <p:spPr>
          <a:xfrm>
            <a:off x="3783661" y="3725437"/>
            <a:ext cx="1532216" cy="584775"/>
          </a:xfrm>
          <a:prstGeom prst="rect">
            <a:avLst/>
          </a:prstGeom>
          <a:noFill/>
        </p:spPr>
        <p:txBody>
          <a:bodyPr wrap="square" rtlCol="0">
            <a:spAutoFit/>
          </a:bodyPr>
          <a:lstStyle/>
          <a:p>
            <a:pPr algn="ctr"/>
            <a:r>
              <a:rPr lang="en-CN" sz="1600" dirty="0">
                <a:latin typeface="Microsoft YaHei UI" panose="020B0503020204020204" pitchFamily="34" charset="-122"/>
                <a:ea typeface="Microsoft YaHei UI" panose="020B0503020204020204" pitchFamily="34" charset="-122"/>
              </a:rPr>
              <a:t>窗口大小为</a:t>
            </a:r>
            <a:r>
              <a:rPr lang="en-US" altLang="zh-CN" sz="1600" dirty="0">
                <a:latin typeface="Microsoft YaHei UI" panose="020B0503020204020204" pitchFamily="34" charset="-122"/>
                <a:ea typeface="Microsoft YaHei UI" panose="020B0503020204020204" pitchFamily="34" charset="-122"/>
              </a:rPr>
              <a:t>2</a:t>
            </a:r>
            <a:r>
              <a:rPr lang="zh-CN" altLang="en-US" sz="1600" dirty="0">
                <a:latin typeface="Microsoft YaHei UI" panose="020B0503020204020204" pitchFamily="34" charset="-122"/>
                <a:ea typeface="Microsoft YaHei UI" panose="020B0503020204020204" pitchFamily="34" charset="-122"/>
              </a:rPr>
              <a:t>的上下文词汇</a:t>
            </a:r>
            <a:endParaRPr lang="en-CN" sz="1600" dirty="0">
              <a:latin typeface="Microsoft YaHei UI" panose="020B0503020204020204" pitchFamily="34" charset="-122"/>
              <a:ea typeface="Microsoft YaHei UI" panose="020B0503020204020204" pitchFamily="34" charset="-122"/>
            </a:endParaRPr>
          </a:p>
        </p:txBody>
      </p:sp>
      <p:sp>
        <p:nvSpPr>
          <p:cNvPr id="68" name="Right Brace 67">
            <a:extLst>
              <a:ext uri="{FF2B5EF4-FFF2-40B4-BE49-F238E27FC236}">
                <a16:creationId xmlns:a16="http://schemas.microsoft.com/office/drawing/2014/main" id="{9AE4B061-BF3B-504C-96AE-311FB9DD5F07}"/>
              </a:ext>
            </a:extLst>
          </p:cNvPr>
          <p:cNvSpPr/>
          <p:nvPr/>
        </p:nvSpPr>
        <p:spPr>
          <a:xfrm rot="5400000">
            <a:off x="4390832" y="2987354"/>
            <a:ext cx="271297" cy="122623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
        <p:nvSpPr>
          <p:cNvPr id="69" name="TextBox 68">
            <a:extLst>
              <a:ext uri="{FF2B5EF4-FFF2-40B4-BE49-F238E27FC236}">
                <a16:creationId xmlns:a16="http://schemas.microsoft.com/office/drawing/2014/main" id="{CEEE08EC-1657-7949-ABF4-BCB6093C2992}"/>
              </a:ext>
            </a:extLst>
          </p:cNvPr>
          <p:cNvSpPr txBox="1"/>
          <p:nvPr/>
        </p:nvSpPr>
        <p:spPr>
          <a:xfrm>
            <a:off x="6430590" y="3730736"/>
            <a:ext cx="1532216" cy="584775"/>
          </a:xfrm>
          <a:prstGeom prst="rect">
            <a:avLst/>
          </a:prstGeom>
          <a:noFill/>
        </p:spPr>
        <p:txBody>
          <a:bodyPr wrap="square" rtlCol="0">
            <a:spAutoFit/>
          </a:bodyPr>
          <a:lstStyle/>
          <a:p>
            <a:pPr algn="ctr"/>
            <a:r>
              <a:rPr lang="en-CN" sz="1600" dirty="0">
                <a:latin typeface="Microsoft YaHei UI" panose="020B0503020204020204" pitchFamily="34" charset="-122"/>
                <a:ea typeface="Microsoft YaHei UI" panose="020B0503020204020204" pitchFamily="34" charset="-122"/>
              </a:rPr>
              <a:t>窗口大小为</a:t>
            </a:r>
            <a:r>
              <a:rPr lang="en-US" altLang="zh-CN" sz="1600" dirty="0">
                <a:latin typeface="Microsoft YaHei UI" panose="020B0503020204020204" pitchFamily="34" charset="-122"/>
                <a:ea typeface="Microsoft YaHei UI" panose="020B0503020204020204" pitchFamily="34" charset="-122"/>
              </a:rPr>
              <a:t>2</a:t>
            </a:r>
            <a:r>
              <a:rPr lang="zh-CN" altLang="en-US" sz="1600" dirty="0">
                <a:latin typeface="Microsoft YaHei UI" panose="020B0503020204020204" pitchFamily="34" charset="-122"/>
                <a:ea typeface="Microsoft YaHei UI" panose="020B0503020204020204" pitchFamily="34" charset="-122"/>
              </a:rPr>
              <a:t>的上下文词汇</a:t>
            </a:r>
            <a:endParaRPr lang="en-CN" sz="1600" dirty="0">
              <a:latin typeface="Microsoft YaHei UI" panose="020B0503020204020204" pitchFamily="34" charset="-122"/>
              <a:ea typeface="Microsoft YaHei UI" panose="020B0503020204020204" pitchFamily="34" charset="-122"/>
            </a:endParaRPr>
          </a:p>
        </p:txBody>
      </p:sp>
      <p:sp>
        <p:nvSpPr>
          <p:cNvPr id="70" name="Right Brace 69">
            <a:extLst>
              <a:ext uri="{FF2B5EF4-FFF2-40B4-BE49-F238E27FC236}">
                <a16:creationId xmlns:a16="http://schemas.microsoft.com/office/drawing/2014/main" id="{4D8ED7C5-52A9-1C43-8C55-5BB45FA58381}"/>
              </a:ext>
            </a:extLst>
          </p:cNvPr>
          <p:cNvSpPr/>
          <p:nvPr/>
        </p:nvSpPr>
        <p:spPr>
          <a:xfrm rot="5400000">
            <a:off x="7076365" y="2674551"/>
            <a:ext cx="271297" cy="181971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Tree>
    <p:extLst>
      <p:ext uri="{BB962C8B-B14F-4D97-AF65-F5344CB8AC3E}">
        <p14:creationId xmlns:p14="http://schemas.microsoft.com/office/powerpoint/2010/main" val="419463070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60" grpId="0"/>
      <p:bldP spid="61" grpId="0"/>
      <p:bldP spid="63" grpId="0"/>
      <p:bldP spid="64" grpId="0"/>
      <p:bldP spid="66" grpId="0" animBg="1"/>
      <p:bldP spid="67" grpId="0"/>
      <p:bldP spid="68" grpId="0" animBg="1"/>
      <p:bldP spid="69" grpId="0"/>
      <p:bldP spid="7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110D5-A836-B64C-81DB-54D16CC5DCF0}"/>
              </a:ext>
            </a:extLst>
          </p:cNvPr>
          <p:cNvSpPr>
            <a:spLocks noGrp="1"/>
          </p:cNvSpPr>
          <p:nvPr>
            <p:ph type="title"/>
          </p:nvPr>
        </p:nvSpPr>
        <p:spPr/>
        <p:txBody>
          <a:bodyPr/>
          <a:lstStyle/>
          <a:p>
            <a:r>
              <a:rPr lang="ja-JP" altLang="en-US"/>
              <a:t>文本表示：词嵌入表示</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7B3D294-F2D2-0A40-B0F4-3BF3A8C46509}"/>
                  </a:ext>
                </a:extLst>
              </p:cNvPr>
              <p:cNvSpPr>
                <a:spLocks noGrp="1"/>
              </p:cNvSpPr>
              <p:nvPr>
                <p:ph idx="1"/>
              </p:nvPr>
            </p:nvSpPr>
            <p:spPr/>
            <p:txBody>
              <a:bodyPr/>
              <a:lstStyle/>
              <a:p>
                <a:r>
                  <a:rPr lang="en-US" dirty="0"/>
                  <a:t>W</a:t>
                </a:r>
                <a:r>
                  <a:rPr lang="en-CN" dirty="0"/>
                  <a:t>ord</a:t>
                </a:r>
                <a:r>
                  <a:rPr lang="en-US" altLang="zh-CN" dirty="0"/>
                  <a:t>2vec</a:t>
                </a:r>
                <a:r>
                  <a:rPr lang="zh-CN" altLang="en-US" dirty="0"/>
                  <a:t>的训练（</a:t>
                </a:r>
                <a:r>
                  <a:rPr lang="en-US" altLang="zh-CN" dirty="0"/>
                  <a:t>Skip-gram</a:t>
                </a:r>
                <a:r>
                  <a:rPr lang="zh-CN" altLang="en-US" dirty="0"/>
                  <a:t>）：</a:t>
                </a:r>
                <a:endParaRPr lang="en-US" altLang="zh-CN" dirty="0"/>
              </a:p>
              <a:p>
                <a:pPr lvl="1"/>
                <a:r>
                  <a:rPr lang="zh-CN" altLang="en-US" dirty="0"/>
                  <a:t>对于文本中的每个位置</a:t>
                </a:r>
                <a:r>
                  <a:rPr lang="en-US" altLang="zh-CN" dirty="0"/>
                  <a:t>t</a:t>
                </a:r>
                <a:r>
                  <a:rPr lang="zh-CN" altLang="en-US" dirty="0"/>
                  <a:t>，给定当前中心词</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𝑡</m:t>
                        </m:r>
                      </m:sub>
                    </m:sSub>
                  </m:oMath>
                </a14:m>
                <a:r>
                  <a:rPr lang="zh-CN" altLang="en-US" dirty="0"/>
                  <a:t>预测在大小为</a:t>
                </a:r>
                <a:r>
                  <a:rPr lang="en-US" altLang="zh-CN" dirty="0"/>
                  <a:t>m</a:t>
                </a:r>
                <a:r>
                  <a:rPr lang="zh-CN" altLang="en-US" dirty="0"/>
                  <a:t>的窗口中出现的上下文词汇</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oMath>
                </a14:m>
                <a:endParaRPr lang="en-US" altLang="zh-CN" b="0" dirty="0"/>
              </a:p>
              <a:p>
                <a:pPr lvl="1"/>
                <a:r>
                  <a:rPr lang="zh-CN" altLang="en-US" dirty="0"/>
                  <a:t>似然函数：</a:t>
                </a:r>
                <a:br>
                  <a:rPr lang="en-US" altLang="zh-CN" dirty="0"/>
                </a:br>
                <a14:m>
                  <m:oMath xmlns:m="http://schemas.openxmlformats.org/officeDocument/2006/math">
                    <m:r>
                      <a:rPr lang="en-US" altLang="zh-CN" b="0" i="1" smtClean="0">
                        <a:latin typeface="Cambria Math" panose="02040503050406030204" pitchFamily="18" charset="0"/>
                      </a:rPr>
                      <m:t>𝐿</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e>
                    </m:d>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m:rPr>
                            <m:sty m:val="p"/>
                          </m:rPr>
                          <a:rPr lang="en-US" altLang="zh-CN" b="0" i="0" smtClean="0">
                            <a:latin typeface="Cambria Math" panose="02040503050406030204" pitchFamily="18" charset="0"/>
                          </a:rPr>
                          <m:t>Π</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𝑇</m:t>
                        </m:r>
                      </m:sup>
                    </m:sSubSup>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Π</m:t>
                        </m:r>
                      </m:e>
                      <m:sub>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≠0</m:t>
                        </m:r>
                      </m:sub>
                    </m:sSub>
                    <m:r>
                      <a:rPr lang="en-US" altLang="zh-CN" b="0" i="1" smtClean="0">
                        <a:latin typeface="Cambria Math" panose="02040503050406030204" pitchFamily="18" charset="0"/>
                      </a:rPr>
                      <m:t>𝑃</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𝜃</m:t>
                    </m:r>
                    <m:r>
                      <a:rPr lang="en-US" altLang="zh-CN" b="0" i="1" smtClean="0">
                        <a:latin typeface="Cambria Math" panose="02040503050406030204" pitchFamily="18" charset="0"/>
                      </a:rPr>
                      <m:t>)</m:t>
                    </m:r>
                  </m:oMath>
                </a14:m>
                <a:endParaRPr lang="en-US" altLang="zh-CN" dirty="0"/>
              </a:p>
              <a:p>
                <a:pPr lvl="1"/>
                <a:r>
                  <a:rPr lang="zh-CN" altLang="en-US" dirty="0"/>
                  <a:t>损失函数：负对数似然函数：</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𝐽</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𝑇</m:t>
                          </m:r>
                        </m:sup>
                        <m:e>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 </m:t>
                              </m:r>
                              <m:r>
                                <a:rPr lang="en-US" altLang="zh-CN" b="0" i="1" smtClean="0">
                                  <a:latin typeface="Cambria Math" panose="02040503050406030204" pitchFamily="18" charset="0"/>
                                </a:rPr>
                                <m:t>𝑗</m:t>
                              </m:r>
                              <m:r>
                                <a:rPr lang="en-US" altLang="zh-CN" b="0" i="1" smtClean="0">
                                  <a:latin typeface="Cambria Math" panose="02040503050406030204" pitchFamily="18" charset="0"/>
                                </a:rPr>
                                <m:t>≠0</m:t>
                              </m:r>
                            </m:sub>
                            <m:sup/>
                            <m:e>
                              <m:r>
                                <m:rPr>
                                  <m:sty m:val="p"/>
                                </m:rPr>
                                <a:rPr lang="en-US" altLang="zh-CN" i="1">
                                  <a:latin typeface="Cambria Math" panose="02040503050406030204" pitchFamily="18" charset="0"/>
                                </a:rPr>
                                <m:t>log</m:t>
                              </m:r>
                              <m:r>
                                <a:rPr lang="en-US" altLang="zh-CN" b="0" i="1" smtClean="0">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𝑗</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𝜃</m:t>
                                  </m:r>
                                </m:e>
                              </m:d>
                              <m:r>
                                <a:rPr lang="en-US" altLang="zh-CN" b="0" i="1" smtClean="0">
                                  <a:latin typeface="Cambria Math" panose="02040503050406030204" pitchFamily="18" charset="0"/>
                                </a:rPr>
                                <m:t>)</m:t>
                              </m:r>
                            </m:e>
                          </m:nary>
                        </m:e>
                      </m:nary>
                    </m:oMath>
                  </m:oMathPara>
                </a14:m>
                <a:endParaRPr lang="en-US" altLang="zh-CN" dirty="0"/>
              </a:p>
              <a:p>
                <a:pPr lvl="1"/>
                <a14:m>
                  <m:oMath xmlns:m="http://schemas.openxmlformats.org/officeDocument/2006/math">
                    <m:r>
                      <a:rPr lang="en-US" altLang="zh-CN" i="1">
                        <a:latin typeface="Cambria Math" panose="02040503050406030204" pitchFamily="18" charset="0"/>
                      </a:rPr>
                      <m:t>𝜃</m:t>
                    </m:r>
                  </m:oMath>
                </a14:m>
                <a:r>
                  <a:rPr lang="zh-CN" altLang="en-US" dirty="0"/>
                  <a:t>表示模型参数，如</a:t>
                </a:r>
                <a:r>
                  <a:rPr lang="en-US" altLang="zh-CN" dirty="0"/>
                  <a:t>W</a:t>
                </a:r>
                <a:r>
                  <a:rPr lang="zh-CN" altLang="en-US" dirty="0"/>
                  <a:t>矩阵或</a:t>
                </a:r>
                <a:r>
                  <a:rPr lang="en-US" altLang="zh-CN" dirty="0"/>
                  <a:t>embedding</a:t>
                </a:r>
                <a:r>
                  <a:rPr lang="zh-CN" altLang="en-US" dirty="0"/>
                  <a:t> </a:t>
                </a:r>
                <a:r>
                  <a:rPr lang="en-US" altLang="zh-CN" dirty="0"/>
                  <a:t>layer</a:t>
                </a:r>
                <a:r>
                  <a:rPr lang="zh-CN" altLang="en-US" dirty="0"/>
                  <a:t>的参数</a:t>
                </a:r>
                <a:endParaRPr lang="en-US" altLang="zh-CN" dirty="0"/>
              </a:p>
              <a:p>
                <a:pPr lvl="1"/>
                <a:r>
                  <a:rPr lang="en-CN" dirty="0"/>
                  <a:t>通过随机梯度下降算法</a:t>
                </a:r>
                <a:r>
                  <a:rPr lang="zh-CN" altLang="en-US" dirty="0"/>
                  <a:t>，使负对数似然函数不断减小</a:t>
                </a:r>
                <a:endParaRPr lang="en-CN" dirty="0"/>
              </a:p>
            </p:txBody>
          </p:sp>
        </mc:Choice>
        <mc:Fallback xmlns="">
          <p:sp>
            <p:nvSpPr>
              <p:cNvPr id="3" name="Content Placeholder 2">
                <a:extLst>
                  <a:ext uri="{FF2B5EF4-FFF2-40B4-BE49-F238E27FC236}">
                    <a16:creationId xmlns:a16="http://schemas.microsoft.com/office/drawing/2014/main" id="{97B3D294-F2D2-0A40-B0F4-3BF3A8C46509}"/>
                  </a:ext>
                </a:extLst>
              </p:cNvPr>
              <p:cNvSpPr>
                <a:spLocks noGrp="1" noRot="1" noChangeAspect="1" noMove="1" noResize="1" noEditPoints="1" noAdjustHandles="1" noChangeArrowheads="1" noChangeShapeType="1" noTextEdit="1"/>
              </p:cNvSpPr>
              <p:nvPr>
                <p:ph idx="1"/>
              </p:nvPr>
            </p:nvSpPr>
            <p:spPr>
              <a:blipFill>
                <a:blip r:embed="rId2"/>
                <a:stretch>
                  <a:fillRect l="-617" t="-965" b="-3859"/>
                </a:stretch>
              </a:blipFill>
            </p:spPr>
            <p:txBody>
              <a:bodyPr/>
              <a:lstStyle/>
              <a:p>
                <a:r>
                  <a:rPr lang="en-CN">
                    <a:noFill/>
                  </a:rPr>
                  <a:t> </a:t>
                </a:r>
              </a:p>
            </p:txBody>
          </p:sp>
        </mc:Fallback>
      </mc:AlternateContent>
    </p:spTree>
    <p:extLst>
      <p:ext uri="{BB962C8B-B14F-4D97-AF65-F5344CB8AC3E}">
        <p14:creationId xmlns:p14="http://schemas.microsoft.com/office/powerpoint/2010/main" val="91708685"/>
      </p:ext>
    </p:extLst>
  </p:cSld>
  <p:clrMapOvr>
    <a:masterClrMapping/>
  </p:clrMapOvr>
  <p:transition spd="slow">
    <p:pull/>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EB73C-5141-FD44-9D5F-4E9CEEA9B7B3}"/>
              </a:ext>
            </a:extLst>
          </p:cNvPr>
          <p:cNvSpPr>
            <a:spLocks noGrp="1"/>
          </p:cNvSpPr>
          <p:nvPr>
            <p:ph type="title"/>
          </p:nvPr>
        </p:nvSpPr>
        <p:spPr/>
        <p:txBody>
          <a:bodyPr/>
          <a:lstStyle/>
          <a:p>
            <a:r>
              <a:rPr lang="ja-JP" altLang="en-US"/>
              <a:t>文本表示：词嵌入表示</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A30E814-BEE3-794C-AE89-0108D3786EFE}"/>
                  </a:ext>
                </a:extLst>
              </p:cNvPr>
              <p:cNvSpPr>
                <a:spLocks noGrp="1"/>
              </p:cNvSpPr>
              <p:nvPr>
                <p:ph idx="1"/>
              </p:nvPr>
            </p:nvSpPr>
            <p:spPr/>
            <p:txBody>
              <a:bodyPr/>
              <a:lstStyle/>
              <a:p>
                <a:r>
                  <a:rPr lang="en-US" dirty="0"/>
                  <a:t>W</a:t>
                </a:r>
                <a:r>
                  <a:rPr lang="en-CN" dirty="0"/>
                  <a:t>ord</a:t>
                </a:r>
                <a:r>
                  <a:rPr lang="en-US" altLang="zh-CN" dirty="0"/>
                  <a:t>2vec</a:t>
                </a:r>
                <a:r>
                  <a:rPr lang="zh-CN" altLang="en-US" dirty="0"/>
                  <a:t>的训练（</a:t>
                </a:r>
                <a:r>
                  <a:rPr lang="en-US" altLang="zh-CN" dirty="0"/>
                  <a:t>Skip-gram</a:t>
                </a:r>
                <a:r>
                  <a:rPr lang="zh-CN" altLang="en-US" dirty="0"/>
                  <a:t>）：</a:t>
                </a:r>
                <a:endParaRPr lang="en-US" altLang="zh-CN" dirty="0"/>
              </a:p>
              <a:p>
                <a:pPr lvl="1"/>
                <a14:m>
                  <m:oMath xmlns:m="http://schemas.openxmlformats.org/officeDocument/2006/math">
                    <m:r>
                      <a:rPr lang="en-US" altLang="zh-CN" i="1">
                        <a:latin typeface="Cambria Math" panose="02040503050406030204" pitchFamily="18" charset="0"/>
                      </a:rPr>
                      <m:t>𝑃</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𝜃</m:t>
                    </m:r>
                    <m:r>
                      <a:rPr lang="en-US" altLang="zh-CN" i="1">
                        <a:latin typeface="Cambria Math" panose="02040503050406030204" pitchFamily="18" charset="0"/>
                      </a:rPr>
                      <m:t>)</m:t>
                    </m:r>
                    <m:r>
                      <a:rPr lang="zh-CN" altLang="en-US" i="1">
                        <a:latin typeface="Cambria Math" panose="02040503050406030204" pitchFamily="18" charset="0"/>
                      </a:rPr>
                      <m:t>的计算</m:t>
                    </m:r>
                  </m:oMath>
                </a14:m>
                <a:endParaRPr lang="en-US" altLang="zh-CN" dirty="0"/>
              </a:p>
              <a:p>
                <a:pPr lvl="1"/>
                <a:r>
                  <a:rPr lang="zh-CN" altLang="en-US" dirty="0"/>
                  <a:t>一个词使用两个词嵌入向量表示</a:t>
                </a:r>
                <a:endParaRPr lang="en-US" altLang="zh-CN" dirty="0"/>
              </a:p>
              <a:p>
                <a:pPr lvl="2"/>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𝑤</m:t>
                        </m:r>
                      </m:sub>
                    </m:sSub>
                  </m:oMath>
                </a14:m>
                <a:r>
                  <a:rPr lang="en-US" altLang="zh-CN" dirty="0"/>
                  <a:t>:</a:t>
                </a:r>
                <a:r>
                  <a:rPr lang="zh-CN" altLang="en-US" dirty="0"/>
                  <a:t> 作为中心词时使用</a:t>
                </a:r>
                <a:endParaRPr lang="en-US" altLang="zh-CN" dirty="0"/>
              </a:p>
              <a:p>
                <a:pPr lvl="2"/>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𝑤</m:t>
                        </m:r>
                      </m:sub>
                    </m:sSub>
                  </m:oMath>
                </a14:m>
                <a:r>
                  <a:rPr lang="en-US" altLang="zh-CN" dirty="0"/>
                  <a:t>:</a:t>
                </a:r>
                <a:r>
                  <a:rPr lang="zh-CN" altLang="en-US" dirty="0"/>
                  <a:t> 作为上下文词汇时使用</a:t>
                </a:r>
                <a:endParaRPr lang="en-US" altLang="zh-CN" dirty="0"/>
              </a:p>
              <a:p>
                <a:pPr lvl="2"/>
                <a:r>
                  <a:rPr lang="zh-CN" altLang="en-US" dirty="0"/>
                  <a:t>方便计算，最后输出两个词嵌入向量的平均值作为词的表示</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𝑜</m:t>
                          </m:r>
                        </m:e>
                        <m:e>
                          <m:r>
                            <a:rPr lang="en-US" altLang="zh-CN" b="0" i="1" smtClean="0">
                              <a:latin typeface="Cambria Math" panose="02040503050406030204" pitchFamily="18" charset="0"/>
                            </a:rPr>
                            <m:t>𝑐</m:t>
                          </m:r>
                        </m:e>
                      </m:d>
                      <m:r>
                        <a:rPr lang="en-US" altLang="zh-CN" b="0" i="1" smtClean="0">
                          <a:latin typeface="Cambria Math" panose="02040503050406030204" pitchFamily="18" charset="0"/>
                        </a:rPr>
                        <m:t>=</m:t>
                      </m:r>
                      <m:r>
                        <m:rPr>
                          <m:sty m:val="p"/>
                        </m:rPr>
                        <a:rPr lang="en-US" altLang="zh-CN" i="1">
                          <a:latin typeface="Cambria Math" panose="02040503050406030204" pitchFamily="18" charset="0"/>
                        </a:rPr>
                        <m:t>softmax</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𝑜</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n-US" altLang="zh-CN" i="1">
                              <a:latin typeface="Cambria Math" panose="02040503050406030204" pitchFamily="18" charset="0"/>
                            </a:rPr>
                            <m:t>exp</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𝑜</m:t>
                              </m:r>
                            </m:sub>
                          </m:sSub>
                          <m:r>
                            <a:rPr lang="en-US" altLang="zh-CN" b="0" i="1" smtClean="0">
                              <a:latin typeface="Cambria Math" panose="02040503050406030204" pitchFamily="18" charset="0"/>
                            </a:rPr>
                            <m:t>)</m:t>
                          </m:r>
                        </m:num>
                        <m:den>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𝑉</m:t>
                              </m:r>
                            </m:sub>
                            <m:sup/>
                            <m:e>
                              <m:r>
                                <m:rPr>
                                  <m:sty m:val="p"/>
                                </m:rPr>
                                <a:rPr lang="en-US" altLang="zh-CN" i="1">
                                  <a:latin typeface="Cambria Math" panose="02040503050406030204" pitchFamily="18" charset="0"/>
                                </a:rPr>
                                <m:t>exp</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𝑤</m:t>
                                  </m:r>
                                </m:sub>
                              </m:sSub>
                              <m:r>
                                <a:rPr lang="en-US" altLang="zh-CN" b="0" i="1" smtClean="0">
                                  <a:latin typeface="Cambria Math" panose="02040503050406030204" pitchFamily="18" charset="0"/>
                                </a:rPr>
                                <m:t>)</m:t>
                              </m:r>
                            </m:e>
                          </m:nary>
                        </m:den>
                      </m:f>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𝑜</m:t>
                          </m:r>
                        </m:sub>
                      </m:sSub>
                    </m:oMath>
                  </m:oMathPara>
                </a14:m>
                <a:endParaRPr lang="en-US" altLang="zh-CN" b="0" dirty="0"/>
              </a:p>
              <a:p>
                <a:pPr marL="457200" lvl="1"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𝑤</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𝑤</m:t>
                          </m:r>
                        </m:sub>
                        <m:sup>
                          <m:r>
                            <a:rPr lang="en-US" altLang="zh-CN" b="0" i="1" smtClean="0">
                              <a:latin typeface="Cambria Math" panose="02040503050406030204" pitchFamily="18" charset="0"/>
                            </a:rPr>
                            <m:t>𝑇</m:t>
                          </m:r>
                        </m:sup>
                      </m:sSub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𝑐</m:t>
                          </m:r>
                        </m:sub>
                      </m:sSub>
                    </m:oMath>
                  </m:oMathPara>
                </a14:m>
                <a:endParaRPr lang="en-US" altLang="zh-CN" dirty="0"/>
              </a:p>
              <a:p>
                <a:pPr lvl="1"/>
                <a:r>
                  <a:rPr lang="en-US" dirty="0" err="1"/>
                  <a:t>即用s</a:t>
                </a:r>
                <a:r>
                  <a:rPr lang="en-CN" dirty="0"/>
                  <a:t>oftmax函数将中心词和上下文词对应词嵌入向量的内积映射为一个上下文词的概率分布</a:t>
                </a:r>
              </a:p>
              <a:p>
                <a:pPr lvl="1"/>
                <a:endParaRPr lang="en-CN" dirty="0"/>
              </a:p>
            </p:txBody>
          </p:sp>
        </mc:Choice>
        <mc:Fallback xmlns="">
          <p:sp>
            <p:nvSpPr>
              <p:cNvPr id="3" name="Content Placeholder 2">
                <a:extLst>
                  <a:ext uri="{FF2B5EF4-FFF2-40B4-BE49-F238E27FC236}">
                    <a16:creationId xmlns:a16="http://schemas.microsoft.com/office/drawing/2014/main" id="{FA30E814-BEE3-794C-AE89-0108D3786EFE}"/>
                  </a:ext>
                </a:extLst>
              </p:cNvPr>
              <p:cNvSpPr>
                <a:spLocks noGrp="1" noRot="1" noChangeAspect="1" noMove="1" noResize="1" noEditPoints="1" noAdjustHandles="1" noChangeArrowheads="1" noChangeShapeType="1" noTextEdit="1"/>
              </p:cNvSpPr>
              <p:nvPr>
                <p:ph idx="1"/>
              </p:nvPr>
            </p:nvSpPr>
            <p:spPr>
              <a:blipFill>
                <a:blip r:embed="rId2"/>
                <a:stretch>
                  <a:fillRect l="-617" t="-965" r="-309"/>
                </a:stretch>
              </a:blipFill>
            </p:spPr>
            <p:txBody>
              <a:bodyPr/>
              <a:lstStyle/>
              <a:p>
                <a:r>
                  <a:rPr lang="en-CN">
                    <a:noFill/>
                  </a:rPr>
                  <a:t> </a:t>
                </a:r>
              </a:p>
            </p:txBody>
          </p:sp>
        </mc:Fallback>
      </mc:AlternateContent>
    </p:spTree>
    <p:extLst>
      <p:ext uri="{BB962C8B-B14F-4D97-AF65-F5344CB8AC3E}">
        <p14:creationId xmlns:p14="http://schemas.microsoft.com/office/powerpoint/2010/main" val="1365226497"/>
      </p:ext>
    </p:extLst>
  </p:cSld>
  <p:clrMapOvr>
    <a:masterClrMapping/>
  </p:clrMapOvr>
  <p:transition spd="slow">
    <p:pull/>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7EFCF-38E4-3949-B68D-2675116AA150}"/>
              </a:ext>
            </a:extLst>
          </p:cNvPr>
          <p:cNvSpPr>
            <a:spLocks noGrp="1"/>
          </p:cNvSpPr>
          <p:nvPr>
            <p:ph type="title"/>
          </p:nvPr>
        </p:nvSpPr>
        <p:spPr/>
        <p:txBody>
          <a:bodyPr/>
          <a:lstStyle/>
          <a:p>
            <a:r>
              <a:rPr lang="ja-JP" altLang="en-US"/>
              <a:t>文本表示：词嵌入表示</a:t>
            </a:r>
            <a:endParaRPr lang="en-CN" dirty="0"/>
          </a:p>
        </p:txBody>
      </p:sp>
      <p:sp>
        <p:nvSpPr>
          <p:cNvPr id="3" name="Content Placeholder 2">
            <a:extLst>
              <a:ext uri="{FF2B5EF4-FFF2-40B4-BE49-F238E27FC236}">
                <a16:creationId xmlns:a16="http://schemas.microsoft.com/office/drawing/2014/main" id="{688AA3B0-9BFC-1D49-860C-6BDC5438F941}"/>
              </a:ext>
            </a:extLst>
          </p:cNvPr>
          <p:cNvSpPr>
            <a:spLocks noGrp="1"/>
          </p:cNvSpPr>
          <p:nvPr>
            <p:ph idx="1"/>
          </p:nvPr>
        </p:nvSpPr>
        <p:spPr/>
        <p:txBody>
          <a:bodyPr/>
          <a:lstStyle/>
          <a:p>
            <a:r>
              <a:rPr lang="en-CN" dirty="0"/>
              <a:t>可以使用训练好的词嵌入表示</a:t>
            </a:r>
            <a:r>
              <a:rPr lang="zh-CN" altLang="en-US" dirty="0"/>
              <a:t>：</a:t>
            </a:r>
            <a:endParaRPr lang="en-US" altLang="zh-CN" dirty="0"/>
          </a:p>
          <a:p>
            <a:pPr lvl="1"/>
            <a:r>
              <a:rPr lang="zh-CN" altLang="en-US" dirty="0"/>
              <a:t>英文：</a:t>
            </a:r>
            <a:endParaRPr lang="en-US" altLang="zh-CN" dirty="0"/>
          </a:p>
          <a:p>
            <a:pPr lvl="2"/>
            <a:r>
              <a:rPr lang="en-US" altLang="zh-CN" dirty="0" err="1"/>
              <a:t>torchtext</a:t>
            </a:r>
            <a:r>
              <a:rPr lang="zh-CN" altLang="en-US" dirty="0"/>
              <a:t>库中提供了训练好的</a:t>
            </a:r>
            <a:r>
              <a:rPr lang="en-US" altLang="zh-CN" dirty="0" err="1"/>
              <a:t>GloVe</a:t>
            </a:r>
            <a:r>
              <a:rPr lang="zh-CN" altLang="en-US" dirty="0"/>
              <a:t>向量</a:t>
            </a:r>
            <a:endParaRPr lang="en-US" altLang="zh-CN" dirty="0"/>
          </a:p>
          <a:p>
            <a:pPr lvl="2"/>
            <a:r>
              <a:rPr lang="zh-CN" altLang="en-US" dirty="0"/>
              <a:t>安装方法：</a:t>
            </a:r>
            <a:r>
              <a:rPr lang="en-US" altLang="zh-CN" dirty="0"/>
              <a:t>pip</a:t>
            </a:r>
            <a:r>
              <a:rPr lang="zh-CN" altLang="en-US" dirty="0"/>
              <a:t> </a:t>
            </a:r>
            <a:r>
              <a:rPr lang="en-US" altLang="zh-CN" dirty="0"/>
              <a:t>install</a:t>
            </a:r>
            <a:r>
              <a:rPr lang="zh-CN" altLang="en-US" dirty="0"/>
              <a:t> </a:t>
            </a:r>
            <a:r>
              <a:rPr lang="en-US" altLang="zh-CN" dirty="0" err="1"/>
              <a:t>torchtext</a:t>
            </a:r>
            <a:endParaRPr lang="en-US" altLang="zh-CN" dirty="0"/>
          </a:p>
          <a:p>
            <a:pPr lvl="2"/>
            <a:r>
              <a:rPr lang="zh-CN" altLang="en-US" dirty="0"/>
              <a:t>使用方法：调用构造函数后会自动下载相应的</a:t>
            </a:r>
            <a:r>
              <a:rPr lang="en-US" altLang="zh-CN" dirty="0" err="1"/>
              <a:t>GloVe</a:t>
            </a:r>
            <a:r>
              <a:rPr lang="zh-CN" altLang="en-US" dirty="0"/>
              <a:t>词向量</a:t>
            </a:r>
            <a:endParaRPr lang="en-US" altLang="zh-CN" dirty="0"/>
          </a:p>
          <a:p>
            <a:pPr lvl="2"/>
            <a:endParaRPr lang="en-US" altLang="zh-CN" dirty="0"/>
          </a:p>
          <a:p>
            <a:pPr lvl="2"/>
            <a:endParaRPr lang="en-US" altLang="zh-CN" dirty="0"/>
          </a:p>
          <a:p>
            <a:pPr lvl="2"/>
            <a:endParaRPr lang="en-US" altLang="zh-CN" dirty="0"/>
          </a:p>
          <a:p>
            <a:pPr lvl="1"/>
            <a:r>
              <a:rPr lang="zh-CN" altLang="en-US" dirty="0"/>
              <a:t>中文：</a:t>
            </a:r>
            <a:endParaRPr lang="en-US" altLang="zh-CN" dirty="0"/>
          </a:p>
          <a:p>
            <a:pPr lvl="2"/>
            <a:r>
              <a:rPr lang="en-US" dirty="0">
                <a:hlinkClick r:id="rId3"/>
              </a:rPr>
              <a:t>https://github.com/Embedding/Chinese-Word-Vectors</a:t>
            </a:r>
            <a:r>
              <a:rPr lang="zh-CN" altLang="en-US" dirty="0"/>
              <a:t> </a:t>
            </a:r>
            <a:r>
              <a:rPr lang="en-US" dirty="0"/>
              <a:t> </a:t>
            </a:r>
            <a:r>
              <a:rPr lang="zh-CN" altLang="en-US" dirty="0"/>
              <a:t> </a:t>
            </a:r>
            <a:endParaRPr lang="en-US" dirty="0"/>
          </a:p>
          <a:p>
            <a:pPr lvl="2"/>
            <a:r>
              <a:rPr lang="zh-CN" altLang="en-US" dirty="0"/>
              <a:t>提供了在不同数据集上用不同方法训练的词向量</a:t>
            </a:r>
            <a:endParaRPr lang="en-US" altLang="zh-CN" dirty="0"/>
          </a:p>
          <a:p>
            <a:pPr marL="457200" lvl="1" indent="0">
              <a:buNone/>
            </a:pPr>
            <a:endParaRPr lang="en-CN" dirty="0"/>
          </a:p>
        </p:txBody>
      </p:sp>
      <p:pic>
        <p:nvPicPr>
          <p:cNvPr id="5" name="Picture 4">
            <a:extLst>
              <a:ext uri="{FF2B5EF4-FFF2-40B4-BE49-F238E27FC236}">
                <a16:creationId xmlns:a16="http://schemas.microsoft.com/office/drawing/2014/main" id="{4397555C-CFA0-1F4B-9FB7-B5FBA7C4D67D}"/>
              </a:ext>
            </a:extLst>
          </p:cNvPr>
          <p:cNvPicPr>
            <a:picLocks noChangeAspect="1"/>
          </p:cNvPicPr>
          <p:nvPr/>
        </p:nvPicPr>
        <p:blipFill>
          <a:blip r:embed="rId4"/>
          <a:stretch>
            <a:fillRect/>
          </a:stretch>
        </p:blipFill>
        <p:spPr>
          <a:xfrm>
            <a:off x="2028039" y="2444750"/>
            <a:ext cx="5087922" cy="853254"/>
          </a:xfrm>
          <a:prstGeom prst="rect">
            <a:avLst/>
          </a:prstGeom>
        </p:spPr>
      </p:pic>
    </p:spTree>
    <p:extLst>
      <p:ext uri="{BB962C8B-B14F-4D97-AF65-F5344CB8AC3E}">
        <p14:creationId xmlns:p14="http://schemas.microsoft.com/office/powerpoint/2010/main" val="2718220500"/>
      </p:ext>
    </p:extLst>
  </p:cSld>
  <p:clrMapOvr>
    <a:masterClrMapping/>
  </p:clrMapOvr>
  <p:transition spd="slow">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056AF-745A-7041-BD25-394B03A35802}"/>
              </a:ext>
            </a:extLst>
          </p:cNvPr>
          <p:cNvSpPr>
            <a:spLocks noGrp="1"/>
          </p:cNvSpPr>
          <p:nvPr>
            <p:ph type="title"/>
          </p:nvPr>
        </p:nvSpPr>
        <p:spPr/>
        <p:txBody>
          <a:bodyPr/>
          <a:lstStyle/>
          <a:p>
            <a:r>
              <a:rPr lang="en-US" dirty="0" err="1"/>
              <a:t>循环神经网络</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849780-277E-1A49-B28C-1ADA2B455685}"/>
                  </a:ext>
                </a:extLst>
              </p:cNvPr>
              <p:cNvSpPr>
                <a:spLocks noGrp="1"/>
              </p:cNvSpPr>
              <p:nvPr>
                <p:ph idx="1"/>
              </p:nvPr>
            </p:nvSpPr>
            <p:spPr>
              <a:xfrm>
                <a:off x="457200" y="819150"/>
                <a:ext cx="8229600" cy="3937000"/>
              </a:xfrm>
            </p:spPr>
            <p:txBody>
              <a:bodyPr>
                <a:normAutofit/>
              </a:bodyPr>
              <a:lstStyle/>
              <a:p>
                <a:r>
                  <a:rPr lang="ja-JP" altLang="en-US"/>
                  <a:t>循环神经网络的结构</a:t>
                </a:r>
                <a:endParaRPr lang="en-US" altLang="ja-JP" dirty="0"/>
              </a:p>
              <a:p>
                <a:pPr lvl="1"/>
                <a:r>
                  <a:rPr lang="ja-JP" altLang="en-US"/>
                  <a:t>具有一组隐状态</a:t>
                </a:r>
                <a:r>
                  <a:rPr lang="zh-CN" altLang="en-US" dirty="0"/>
                  <a:t>（</a:t>
                </a:r>
                <a:r>
                  <a:rPr lang="en-US" altLang="zh-CN" dirty="0"/>
                  <a:t>hidden</a:t>
                </a:r>
                <a:r>
                  <a:rPr lang="zh-CN" altLang="en-US" dirty="0"/>
                  <a:t> </a:t>
                </a:r>
                <a:r>
                  <a:rPr lang="en-US" altLang="zh-CN" dirty="0"/>
                  <a:t>state</a:t>
                </a:r>
                <a:r>
                  <a:rPr lang="zh-CN" altLang="en-US" dirty="0"/>
                  <a:t>）向量：</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sub>
                    </m:sSub>
                  </m:oMath>
                </a14:m>
                <a:endParaRPr lang="en-US" altLang="zh-CN" dirty="0"/>
              </a:p>
              <a:p>
                <a:pPr lvl="1"/>
                <a:r>
                  <a:rPr lang="zh-CN" altLang="en-US" dirty="0"/>
                  <a:t>隐状态向量</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oMath>
                </a14:m>
                <a:r>
                  <a:rPr lang="zh-CN" altLang="en-US" dirty="0"/>
                  <a:t>由当前输入</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i="1">
                            <a:latin typeface="Cambria Math" panose="02040503050406030204" pitchFamily="18" charset="0"/>
                          </a:rPr>
                          <m:t>𝑡</m:t>
                        </m:r>
                      </m:sub>
                    </m:sSub>
                  </m:oMath>
                </a14:m>
                <a:r>
                  <a:rPr lang="zh-CN" altLang="en-US" dirty="0"/>
                  <a:t>和前一个隐状态向量决定</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h</m:t>
                        </m:r>
                      </m:e>
                      <m:sub>
                        <m:r>
                          <a:rPr lang="en-US" altLang="zh-CN" i="1">
                            <a:latin typeface="Cambria Math" panose="02040503050406030204" pitchFamily="18" charset="0"/>
                          </a:rPr>
                          <m:t>𝑡</m:t>
                        </m:r>
                        <m:r>
                          <a:rPr lang="en-US" altLang="zh-CN" b="0" i="1" smtClean="0">
                            <a:latin typeface="Cambria Math" panose="02040503050406030204" pitchFamily="18" charset="0"/>
                          </a:rPr>
                          <m:t>−1</m:t>
                        </m:r>
                      </m:sub>
                    </m:sSub>
                  </m:oMath>
                </a14:m>
                <a:endParaRPr lang="en-US" altLang="zh-CN" dirty="0"/>
              </a:p>
              <a:p>
                <a:pPr lvl="1"/>
                <a:r>
                  <a:rPr lang="zh-CN" altLang="en-US" dirty="0"/>
                  <a:t>在给定一个输入序列</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𝑋</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i="1">
                            <a:latin typeface="Cambria Math" panose="02040503050406030204" pitchFamily="18" charset="0"/>
                          </a:rPr>
                          <m:t>𝑥</m:t>
                        </m:r>
                      </m:e>
                      <m:sub>
                        <m:r>
                          <a:rPr lang="en-US" altLang="zh-CN" i="1">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oMath>
                </a14:m>
                <a:r>
                  <a:rPr lang="zh-CN" altLang="en-US" dirty="0"/>
                  <a:t>，“循环的”更新</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oMath>
                </a14:m>
                <a:endParaRPr lang="en-US" altLang="ja-JP" dirty="0"/>
              </a:p>
              <a:p>
                <a:endParaRPr lang="en-US" altLang="ja-JP" dirty="0"/>
              </a:p>
            </p:txBody>
          </p:sp>
        </mc:Choice>
        <mc:Fallback xmlns="">
          <p:sp>
            <p:nvSpPr>
              <p:cNvPr id="3" name="Content Placeholder 2">
                <a:extLst>
                  <a:ext uri="{FF2B5EF4-FFF2-40B4-BE49-F238E27FC236}">
                    <a16:creationId xmlns:a16="http://schemas.microsoft.com/office/drawing/2014/main" id="{98849780-277E-1A49-B28C-1ADA2B455685}"/>
                  </a:ext>
                </a:extLst>
              </p:cNvPr>
              <p:cNvSpPr>
                <a:spLocks noGrp="1" noRot="1" noChangeAspect="1" noMove="1" noResize="1" noEditPoints="1" noAdjustHandles="1" noChangeArrowheads="1" noChangeShapeType="1" noTextEdit="1"/>
              </p:cNvSpPr>
              <p:nvPr>
                <p:ph idx="1"/>
              </p:nvPr>
            </p:nvSpPr>
            <p:spPr>
              <a:xfrm>
                <a:off x="457200" y="819150"/>
                <a:ext cx="8229600" cy="3937000"/>
              </a:xfrm>
              <a:blipFill>
                <a:blip r:embed="rId3"/>
                <a:stretch>
                  <a:fillRect l="-617" t="-965"/>
                </a:stretch>
              </a:blipFill>
            </p:spPr>
            <p:txBody>
              <a:bodyPr/>
              <a:lstStyle/>
              <a:p>
                <a:r>
                  <a:rPr lang="en-CN">
                    <a:noFill/>
                  </a:rPr>
                  <a:t> </a:t>
                </a:r>
              </a:p>
            </p:txBody>
          </p:sp>
        </mc:Fallback>
      </mc:AlternateContent>
      <p:pic>
        <p:nvPicPr>
          <p:cNvPr id="5" name="Picture 4">
            <a:extLst>
              <a:ext uri="{FF2B5EF4-FFF2-40B4-BE49-F238E27FC236}">
                <a16:creationId xmlns:a16="http://schemas.microsoft.com/office/drawing/2014/main" id="{1345098C-F4A0-874D-87C5-C905598B07C6}"/>
              </a:ext>
            </a:extLst>
          </p:cNvPr>
          <p:cNvPicPr>
            <a:picLocks noChangeAspect="1"/>
          </p:cNvPicPr>
          <p:nvPr/>
        </p:nvPicPr>
        <p:blipFill>
          <a:blip r:embed="rId4"/>
          <a:stretch>
            <a:fillRect/>
          </a:stretch>
        </p:blipFill>
        <p:spPr>
          <a:xfrm>
            <a:off x="1366605" y="2571750"/>
            <a:ext cx="2362699" cy="1890159"/>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EABA82E-C6E8-8E4F-B9D6-BB5BC5FAA270}"/>
                  </a:ext>
                </a:extLst>
              </p:cNvPr>
              <p:cNvSpPr txBox="1"/>
              <p:nvPr/>
            </p:nvSpPr>
            <p:spPr>
              <a:xfrm>
                <a:off x="4411218" y="3154166"/>
                <a:ext cx="2834622" cy="617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&amp;0</m:t>
                              </m:r>
                              <m:r>
                                <a:rPr lang="zh-CN" altLang="en-US" b="0" i="1" smtClean="0">
                                  <a:latin typeface="Cambria Math" panose="02040503050406030204" pitchFamily="18" charset="0"/>
                                </a:rPr>
                                <m:t> </m:t>
                              </m:r>
                              <m:r>
                                <a:rPr lang="en-US" altLang="zh-CN" b="0" i="1" smtClean="0">
                                  <a:latin typeface="Cambria Math" panose="02040503050406030204" pitchFamily="18" charset="0"/>
                                </a:rPr>
                                <m:t>&amp;</m:t>
                              </m:r>
                              <m:r>
                                <m:rPr>
                                  <m:sty m:val="p"/>
                                </m:rPr>
                                <a:rPr lang="en-US" altLang="zh-CN" i="1">
                                  <a:latin typeface="Cambria Math" panose="02040503050406030204" pitchFamily="18" charset="0"/>
                                </a:rPr>
                                <m:t>if</m:t>
                              </m:r>
                              <m:r>
                                <a:rPr lang="zh-CN" altLang="en-US" b="0" i="1" smtClean="0">
                                  <a:latin typeface="Cambria Math" panose="02040503050406030204" pitchFamily="18" charset="0"/>
                                </a:rPr>
                                <m:t> </m:t>
                              </m:r>
                              <m:r>
                                <a:rPr lang="en-US" altLang="zh-CN" b="0" i="1" smtClean="0">
                                  <a:latin typeface="Cambria Math" panose="02040503050406030204" pitchFamily="18" charset="0"/>
                                </a:rPr>
                                <m:t>𝑡</m:t>
                              </m:r>
                              <m:r>
                                <a:rPr lang="en-US" altLang="zh-CN" b="0" i="1" smtClean="0">
                                  <a:latin typeface="Cambria Math" panose="02040503050406030204" pitchFamily="18" charset="0"/>
                                </a:rPr>
                                <m:t>=0</m:t>
                              </m:r>
                            </m:e>
                            <m:e>
                              <m:r>
                                <a:rPr lang="en-US" altLang="zh-CN" b="0" i="1" smtClean="0">
                                  <a:latin typeface="Cambria Math" panose="02040503050406030204" pitchFamily="18" charset="0"/>
                                </a:rPr>
                                <m:t>&amp;</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e>
                              </m:d>
                              <m:r>
                                <a:rPr lang="zh-CN" altLang="en-US" b="0" i="1" smtClean="0">
                                  <a:latin typeface="Cambria Math" panose="02040503050406030204" pitchFamily="18" charset="0"/>
                                </a:rPr>
                                <m:t>  </m:t>
                              </m:r>
                              <m:r>
                                <a:rPr lang="en-US" altLang="zh-CN" b="0" i="1" smtClean="0">
                                  <a:latin typeface="Cambria Math" panose="02040503050406030204" pitchFamily="18" charset="0"/>
                                </a:rPr>
                                <m:t>&amp;</m:t>
                              </m:r>
                              <m:r>
                                <m:rPr>
                                  <m:sty m:val="p"/>
                                </m:rPr>
                                <a:rPr lang="en-US" altLang="zh-CN" i="1">
                                  <a:latin typeface="Cambria Math" panose="02040503050406030204" pitchFamily="18" charset="0"/>
                                </a:rPr>
                                <m:t>otherwise</m:t>
                              </m:r>
                            </m:e>
                          </m:eqArr>
                        </m:e>
                      </m:d>
                    </m:oMath>
                  </m:oMathPara>
                </a14:m>
                <a:endParaRPr lang="en-CN" dirty="0"/>
              </a:p>
            </p:txBody>
          </p:sp>
        </mc:Choice>
        <mc:Fallback xmlns="">
          <p:sp>
            <p:nvSpPr>
              <p:cNvPr id="8" name="TextBox 7">
                <a:extLst>
                  <a:ext uri="{FF2B5EF4-FFF2-40B4-BE49-F238E27FC236}">
                    <a16:creationId xmlns:a16="http://schemas.microsoft.com/office/drawing/2014/main" id="{8EABA82E-C6E8-8E4F-B9D6-BB5BC5FAA270}"/>
                  </a:ext>
                </a:extLst>
              </p:cNvPr>
              <p:cNvSpPr txBox="1">
                <a:spLocks noRot="1" noChangeAspect="1" noMove="1" noResize="1" noEditPoints="1" noAdjustHandles="1" noChangeArrowheads="1" noChangeShapeType="1" noTextEdit="1"/>
              </p:cNvSpPr>
              <p:nvPr/>
            </p:nvSpPr>
            <p:spPr>
              <a:xfrm>
                <a:off x="4411218" y="3154166"/>
                <a:ext cx="2834622" cy="617861"/>
              </a:xfrm>
              <a:prstGeom prst="rect">
                <a:avLst/>
              </a:prstGeom>
              <a:blipFill>
                <a:blip r:embed="rId5"/>
                <a:stretch>
                  <a:fillRect l="-21875" t="-224000" r="-1339" b="-322000"/>
                </a:stretch>
              </a:blipFill>
            </p:spPr>
            <p:txBody>
              <a:bodyPr/>
              <a:lstStyle/>
              <a:p>
                <a:r>
                  <a:rPr lang="en-CN">
                    <a:noFill/>
                  </a:rPr>
                  <a:t> </a:t>
                </a:r>
              </a:p>
            </p:txBody>
          </p:sp>
        </mc:Fallback>
      </mc:AlternateContent>
    </p:spTree>
    <p:extLst>
      <p:ext uri="{BB962C8B-B14F-4D97-AF65-F5344CB8AC3E}">
        <p14:creationId xmlns:p14="http://schemas.microsoft.com/office/powerpoint/2010/main" val="2674401676"/>
      </p:ext>
    </p:extLst>
  </p:cSld>
  <p:clrMapOvr>
    <a:masterClrMapping/>
  </p:clrMapOvr>
  <p:transition spd="slow">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607E7-35F9-5346-9751-E82B89845BE1}"/>
              </a:ext>
            </a:extLst>
          </p:cNvPr>
          <p:cNvSpPr>
            <a:spLocks noGrp="1"/>
          </p:cNvSpPr>
          <p:nvPr>
            <p:ph type="title"/>
          </p:nvPr>
        </p:nvSpPr>
        <p:spPr/>
        <p:txBody>
          <a:bodyPr/>
          <a:lstStyle/>
          <a:p>
            <a:r>
              <a:rPr lang="en-US" dirty="0" err="1"/>
              <a:t>循环神经网络</a:t>
            </a:r>
            <a:endParaRPr lang="en-CN"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9652DEF-6B56-9445-A4E7-62BD69BAA7C3}"/>
                  </a:ext>
                </a:extLst>
              </p:cNvPr>
              <p:cNvSpPr>
                <a:spLocks noGrp="1"/>
              </p:cNvSpPr>
              <p:nvPr>
                <p:ph idx="1"/>
              </p:nvPr>
            </p:nvSpPr>
            <p:spPr/>
            <p:txBody>
              <a:bodyPr/>
              <a:lstStyle/>
              <a:p>
                <a:r>
                  <a:rPr lang="en-CN" dirty="0"/>
                  <a:t>可以定义不同的更新隐状态向量的方法</a:t>
                </a:r>
              </a:p>
              <a:p>
                <a:r>
                  <a:rPr lang="en-CN" dirty="0"/>
                  <a:t>一种简单的方法是</a:t>
                </a:r>
                <a:r>
                  <a:rPr lang="zh-CN" altLang="en-US" dirty="0"/>
                  <a:t>：</a:t>
                </a:r>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b="0" i="1" smtClean="0">
                          <a:latin typeface="Cambria Math" panose="02040503050406030204" pitchFamily="18" charset="0"/>
                        </a:rPr>
                        <m:t>⋅</m:t>
                      </m:r>
                      <m:r>
                        <a:rPr lang="en-US" altLang="zh-CN" i="1">
                          <a:latin typeface="Cambria Math" panose="02040503050406030204" pitchFamily="18" charset="0"/>
                        </a:rPr>
                        <m:t>𝑈</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sub>
                      </m:sSub>
                      <m:r>
                        <a:rPr lang="en-US" altLang="zh-CN" b="0" i="1" smtClean="0">
                          <a:latin typeface="Cambria Math" panose="02040503050406030204" pitchFamily="18" charset="0"/>
                        </a:rPr>
                        <m:t>⋅</m:t>
                      </m:r>
                      <m:r>
                        <a:rPr lang="en-US" altLang="zh-CN" i="1">
                          <a:latin typeface="Cambria Math" panose="02040503050406030204" pitchFamily="18" charset="0"/>
                        </a:rPr>
                        <m:t>𝑊</m:t>
                      </m:r>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m:t>
                      </m:r>
                    </m:oMath>
                  </m:oMathPara>
                </a14:m>
                <a:endParaRPr lang="en-CN" dirty="0"/>
              </a:p>
              <a:p>
                <a:r>
                  <a:rPr lang="en-US" dirty="0" err="1"/>
                  <a:t>其中</a:t>
                </a:r>
                <a:r>
                  <a:rPr lang="zh-CN" altLang="en-US" dirty="0"/>
                  <a:t>：</a:t>
                </a:r>
                <a:r>
                  <a:rPr lang="en-US" altLang="zh-CN" dirty="0"/>
                  <a:t> </a:t>
                </a:r>
              </a:p>
              <a:p>
                <a:pPr lvl="1"/>
                <a:endParaRPr lang="en-US" altLang="zh-CN" dirty="0"/>
              </a:p>
              <a:p>
                <a:pPr lvl="1"/>
                <a:endParaRPr lang="en-US" altLang="zh-CN" dirty="0"/>
              </a:p>
              <a:p>
                <a:endParaRPr lang="en-CN" dirty="0"/>
              </a:p>
            </p:txBody>
          </p:sp>
        </mc:Choice>
        <mc:Fallback>
          <p:sp>
            <p:nvSpPr>
              <p:cNvPr id="3" name="Content Placeholder 2">
                <a:extLst>
                  <a:ext uri="{FF2B5EF4-FFF2-40B4-BE49-F238E27FC236}">
                    <a16:creationId xmlns:a16="http://schemas.microsoft.com/office/drawing/2014/main" id="{C9652DEF-6B56-9445-A4E7-62BD69BAA7C3}"/>
                  </a:ext>
                </a:extLst>
              </p:cNvPr>
              <p:cNvSpPr>
                <a:spLocks noGrp="1" noRot="1" noChangeAspect="1" noMove="1" noResize="1" noEditPoints="1" noAdjustHandles="1" noChangeArrowheads="1" noChangeShapeType="1" noTextEdit="1"/>
              </p:cNvSpPr>
              <p:nvPr>
                <p:ph idx="1"/>
              </p:nvPr>
            </p:nvSpPr>
            <p:spPr>
              <a:blipFill>
                <a:blip r:embed="rId3"/>
                <a:stretch>
                  <a:fillRect l="-617" t="-965"/>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graphicFrame>
            <p:nvGraphicFramePr>
              <p:cNvPr id="4" name="Table 4">
                <a:extLst>
                  <a:ext uri="{FF2B5EF4-FFF2-40B4-BE49-F238E27FC236}">
                    <a16:creationId xmlns:a16="http://schemas.microsoft.com/office/drawing/2014/main" id="{C630A622-0C98-7049-AADE-E1E353D21714}"/>
                  </a:ext>
                </a:extLst>
              </p:cNvPr>
              <p:cNvGraphicFramePr>
                <a:graphicFrameLocks noGrp="1"/>
              </p:cNvGraphicFramePr>
              <p:nvPr>
                <p:extLst>
                  <p:ext uri="{D42A27DB-BD31-4B8C-83A1-F6EECF244321}">
                    <p14:modId xmlns:p14="http://schemas.microsoft.com/office/powerpoint/2010/main" val="4283259891"/>
                  </p:ext>
                </p:extLst>
              </p:nvPr>
            </p:nvGraphicFramePr>
            <p:xfrm>
              <a:off x="1688387" y="2166477"/>
              <a:ext cx="6096000" cy="2595880"/>
            </p:xfrm>
            <a:graphic>
              <a:graphicData uri="http://schemas.openxmlformats.org/drawingml/2006/table">
                <a:tbl>
                  <a:tblPr firstRow="1" bandRow="1">
                    <a:tableStyleId>{5C22544A-7EE6-4342-B048-85BDC9FD1C3A}</a:tableStyleId>
                  </a:tblPr>
                  <a:tblGrid>
                    <a:gridCol w="1404135">
                      <a:extLst>
                        <a:ext uri="{9D8B030D-6E8A-4147-A177-3AD203B41FA5}">
                          <a16:colId xmlns:a16="http://schemas.microsoft.com/office/drawing/2014/main" val="3628808436"/>
                        </a:ext>
                      </a:extLst>
                    </a:gridCol>
                    <a:gridCol w="2659865">
                      <a:extLst>
                        <a:ext uri="{9D8B030D-6E8A-4147-A177-3AD203B41FA5}">
                          <a16:colId xmlns:a16="http://schemas.microsoft.com/office/drawing/2014/main" val="2015976340"/>
                        </a:ext>
                      </a:extLst>
                    </a:gridCol>
                    <a:gridCol w="2032000">
                      <a:extLst>
                        <a:ext uri="{9D8B030D-6E8A-4147-A177-3AD203B41FA5}">
                          <a16:colId xmlns:a16="http://schemas.microsoft.com/office/drawing/2014/main" val="138750782"/>
                        </a:ext>
                      </a:extLst>
                    </a:gridCol>
                  </a:tblGrid>
                  <a:tr h="370840">
                    <a:tc>
                      <a:txBody>
                        <a:bodyPr/>
                        <a:lstStyle/>
                        <a:p>
                          <a:r>
                            <a:rPr lang="en-CN" dirty="0"/>
                            <a:t>变量</a:t>
                          </a:r>
                        </a:p>
                      </a:txBody>
                      <a:tcPr/>
                    </a:tc>
                    <a:tc>
                      <a:txBody>
                        <a:bodyPr/>
                        <a:lstStyle/>
                        <a:p>
                          <a:r>
                            <a:rPr lang="en-CN" dirty="0"/>
                            <a:t>含义</a:t>
                          </a:r>
                        </a:p>
                      </a:txBody>
                      <a:tcPr/>
                    </a:tc>
                    <a:tc>
                      <a:txBody>
                        <a:bodyPr/>
                        <a:lstStyle/>
                        <a:p>
                          <a:r>
                            <a:rPr lang="en-CN" dirty="0"/>
                            <a:t>维度</a:t>
                          </a:r>
                          <a:r>
                            <a:rPr lang="en-US" altLang="zh-CN" dirty="0"/>
                            <a:t>(Shape)</a:t>
                          </a:r>
                          <a:endParaRPr lang="en-CN" dirty="0"/>
                        </a:p>
                      </a:txBody>
                      <a:tcPr/>
                    </a:tc>
                    <a:extLst>
                      <a:ext uri="{0D108BD9-81ED-4DB2-BD59-A6C34878D82A}">
                        <a16:rowId xmlns:a16="http://schemas.microsoft.com/office/drawing/2014/main" val="1705935653"/>
                      </a:ext>
                    </a:extLst>
                  </a:tr>
                  <a:tr h="370840">
                    <a:tc>
                      <a:txBody>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oMath>
                            </m:oMathPara>
                          </a14:m>
                          <a:endParaRPr lang="en-CN" dirty="0"/>
                        </a:p>
                      </a:txBody>
                      <a:tcPr/>
                    </a:tc>
                    <a:tc>
                      <a:txBody>
                        <a:bodyPr/>
                        <a:lstStyle/>
                        <a:p>
                          <a14:m>
                            <m:oMath xmlns:m="http://schemas.openxmlformats.org/officeDocument/2006/math">
                              <m:r>
                                <a:rPr lang="en-US" altLang="zh-CN" i="1" smtClean="0">
                                  <a:latin typeface="Cambria Math" panose="02040503050406030204" pitchFamily="18" charset="0"/>
                                </a:rPr>
                                <m:t>𝑡</m:t>
                              </m:r>
                            </m:oMath>
                          </a14:m>
                          <a:r>
                            <a:rPr lang="en-CN" dirty="0"/>
                            <a:t>时刻隐状态向量</a:t>
                          </a:r>
                        </a:p>
                      </a:txBody>
                      <a:tcPr/>
                    </a:tc>
                    <a:tc>
                      <a:txBody>
                        <a:bodyPr/>
                        <a:lstStyle/>
                        <a:p>
                          <a:r>
                            <a:rPr lang="en-US" altLang="zh-CN" dirty="0"/>
                            <a:t>(1,</a:t>
                          </a:r>
                          <a:r>
                            <a:rPr lang="zh-CN" altLang="en-US" dirty="0"/>
                            <a:t> </a:t>
                          </a:r>
                          <a:r>
                            <a:rPr lang="en-US" altLang="zh-CN" dirty="0"/>
                            <a:t>d)</a:t>
                          </a:r>
                          <a:endParaRPr lang="en-CN" dirty="0"/>
                        </a:p>
                      </a:txBody>
                      <a:tcPr/>
                    </a:tc>
                    <a:extLst>
                      <a:ext uri="{0D108BD9-81ED-4DB2-BD59-A6C34878D82A}">
                        <a16:rowId xmlns:a16="http://schemas.microsoft.com/office/drawing/2014/main" val="265227547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sub>
                                </m:sSub>
                              </m:oMath>
                            </m:oMathPara>
                          </a14:m>
                          <a:endParaRPr lang="en-CN" dirty="0"/>
                        </a:p>
                      </a:txBody>
                      <a:tcPr/>
                    </a:tc>
                    <a:tc>
                      <a:txBody>
                        <a:bodyPr/>
                        <a:lstStyle/>
                        <a:p>
                          <a14:m>
                            <m:oMath xmlns:m="http://schemas.openxmlformats.org/officeDocument/2006/math">
                              <m:r>
                                <a:rPr lang="en-US" altLang="zh-CN" i="1" smtClean="0">
                                  <a:latin typeface="Cambria Math" panose="02040503050406030204" pitchFamily="18" charset="0"/>
                                </a:rPr>
                                <m:t>𝑡</m:t>
                              </m:r>
                            </m:oMath>
                          </a14:m>
                          <a:r>
                            <a:rPr lang="en-CN" dirty="0"/>
                            <a:t>时刻输入向量</a:t>
                          </a:r>
                        </a:p>
                      </a:txBody>
                      <a:tcPr/>
                    </a:tc>
                    <a:tc>
                      <a:txBody>
                        <a:bodyPr/>
                        <a:lstStyle/>
                        <a:p>
                          <a:r>
                            <a:rPr lang="en-US" altLang="zh-CN" dirty="0"/>
                            <a:t>(1,</a:t>
                          </a:r>
                          <a:r>
                            <a:rPr lang="zh-CN" altLang="en-US" dirty="0"/>
                            <a:t> </a:t>
                          </a:r>
                          <a:r>
                            <a:rPr lang="en-US" altLang="zh-CN" dirty="0"/>
                            <a:t>k)</a:t>
                          </a:r>
                          <a:endParaRPr lang="en-CN" dirty="0"/>
                        </a:p>
                      </a:txBody>
                      <a:tcPr/>
                    </a:tc>
                    <a:extLst>
                      <a:ext uri="{0D108BD9-81ED-4DB2-BD59-A6C34878D82A}">
                        <a16:rowId xmlns:a16="http://schemas.microsoft.com/office/drawing/2014/main" val="2211033511"/>
                      </a:ext>
                    </a:extLst>
                  </a:tr>
                  <a:tr h="370840">
                    <a:tc>
                      <a:txBody>
                        <a:bodyPr/>
                        <a:lstStyle/>
                        <a:p>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𝑓</m:t>
                                </m:r>
                              </m:oMath>
                            </m:oMathPara>
                          </a14:m>
                          <a:endParaRPr lang="en-CN" dirty="0"/>
                        </a:p>
                      </a:txBody>
                      <a:tcPr/>
                    </a:tc>
                    <a:tc>
                      <a:txBody>
                        <a:bodyPr/>
                        <a:lstStyle/>
                        <a:p>
                          <a:r>
                            <a:rPr lang="en-CN" dirty="0"/>
                            <a:t>非线性映射</a:t>
                          </a:r>
                        </a:p>
                      </a:txBody>
                      <a:tcPr/>
                    </a:tc>
                    <a:tc>
                      <a:txBody>
                        <a:bodyPr/>
                        <a:lstStyle/>
                        <a:p>
                          <a:r>
                            <a:rPr lang="en-US" altLang="zh-CN" dirty="0"/>
                            <a:t>-</a:t>
                          </a:r>
                          <a:endParaRPr lang="en-CN" dirty="0"/>
                        </a:p>
                      </a:txBody>
                      <a:tcPr/>
                    </a:tc>
                    <a:extLst>
                      <a:ext uri="{0D108BD9-81ED-4DB2-BD59-A6C34878D82A}">
                        <a16:rowId xmlns:a16="http://schemas.microsoft.com/office/drawing/2014/main" val="2653234896"/>
                      </a:ext>
                    </a:extLst>
                  </a:tr>
                  <a:tr h="370840">
                    <a:tc>
                      <a:txBody>
                        <a:bodyPr/>
                        <a:lstStyle/>
                        <a:p>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𝑈</m:t>
                                </m:r>
                              </m:oMath>
                            </m:oMathPara>
                          </a14:m>
                          <a:endParaRPr lang="en-CN" dirty="0"/>
                        </a:p>
                      </a:txBody>
                      <a:tcPr/>
                    </a:tc>
                    <a:tc>
                      <a:txBody>
                        <a:bodyPr/>
                        <a:lstStyle/>
                        <a:p>
                          <a:r>
                            <a:rPr lang="en-CN" dirty="0"/>
                            <a:t>隐状态转移权重矩阵</a:t>
                          </a:r>
                        </a:p>
                      </a:txBody>
                      <a:tcPr/>
                    </a:tc>
                    <a:tc>
                      <a:txBody>
                        <a:bodyPr/>
                        <a:lstStyle/>
                        <a:p>
                          <a:r>
                            <a:rPr lang="en-US" altLang="zh-CN" dirty="0"/>
                            <a:t>(d,</a:t>
                          </a:r>
                          <a:r>
                            <a:rPr lang="zh-CN" altLang="en-US" dirty="0"/>
                            <a:t> </a:t>
                          </a:r>
                          <a:r>
                            <a:rPr lang="en-US" altLang="zh-CN" dirty="0"/>
                            <a:t>d)</a:t>
                          </a:r>
                          <a:endParaRPr lang="en-CN" dirty="0"/>
                        </a:p>
                      </a:txBody>
                      <a:tcPr/>
                    </a:tc>
                    <a:extLst>
                      <a:ext uri="{0D108BD9-81ED-4DB2-BD59-A6C34878D82A}">
                        <a16:rowId xmlns:a16="http://schemas.microsoft.com/office/drawing/2014/main" val="1493644941"/>
                      </a:ext>
                    </a:extLst>
                  </a:tr>
                  <a:tr h="370840">
                    <a:tc>
                      <a:txBody>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𝑊</m:t>
                                </m:r>
                              </m:oMath>
                            </m:oMathPara>
                          </a14:m>
                          <a:endParaRPr lang="en-CN" dirty="0"/>
                        </a:p>
                      </a:txBody>
                      <a:tcPr/>
                    </a:tc>
                    <a:tc>
                      <a:txBody>
                        <a:bodyPr/>
                        <a:lstStyle/>
                        <a:p>
                          <a:r>
                            <a:rPr lang="en-CN" dirty="0"/>
                            <a:t>输入到隐状态映射矩阵</a:t>
                          </a:r>
                        </a:p>
                      </a:txBody>
                      <a:tcPr/>
                    </a:tc>
                    <a:tc>
                      <a:txBody>
                        <a:bodyPr/>
                        <a:lstStyle/>
                        <a:p>
                          <a:r>
                            <a:rPr lang="en-US" altLang="zh-CN" dirty="0"/>
                            <a:t>(k,</a:t>
                          </a:r>
                          <a:r>
                            <a:rPr lang="zh-CN" altLang="en-US" dirty="0"/>
                            <a:t> </a:t>
                          </a:r>
                          <a:r>
                            <a:rPr lang="en-US" altLang="zh-CN" dirty="0"/>
                            <a:t>d)</a:t>
                          </a:r>
                          <a:endParaRPr lang="en-CN" dirty="0"/>
                        </a:p>
                      </a:txBody>
                      <a:tcPr/>
                    </a:tc>
                    <a:extLst>
                      <a:ext uri="{0D108BD9-81ED-4DB2-BD59-A6C34878D82A}">
                        <a16:rowId xmlns:a16="http://schemas.microsoft.com/office/drawing/2014/main" val="903560752"/>
                      </a:ext>
                    </a:extLst>
                  </a:tr>
                  <a:tr h="370840">
                    <a:tc>
                      <a:txBody>
                        <a:bodyPr/>
                        <a:lstStyle/>
                        <a:p>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𝑏</m:t>
                                </m:r>
                              </m:oMath>
                            </m:oMathPara>
                          </a14:m>
                          <a:endParaRPr lang="en-CN" dirty="0"/>
                        </a:p>
                      </a:txBody>
                      <a:tcPr/>
                    </a:tc>
                    <a:tc>
                      <a:txBody>
                        <a:bodyPr/>
                        <a:lstStyle/>
                        <a:p>
                          <a:r>
                            <a:rPr lang="en-CN" dirty="0"/>
                            <a:t>隐状态向量偏置</a:t>
                          </a:r>
                        </a:p>
                      </a:txBody>
                      <a:tcPr/>
                    </a:tc>
                    <a:tc>
                      <a:txBody>
                        <a:bodyPr/>
                        <a:lstStyle/>
                        <a:p>
                          <a:r>
                            <a:rPr lang="en-US" altLang="zh-CN" dirty="0"/>
                            <a:t>(1,</a:t>
                          </a:r>
                          <a:r>
                            <a:rPr lang="zh-CN" altLang="en-US" dirty="0"/>
                            <a:t> </a:t>
                          </a:r>
                          <a:r>
                            <a:rPr lang="en-US" altLang="zh-CN" dirty="0"/>
                            <a:t>d)</a:t>
                          </a:r>
                          <a:endParaRPr lang="en-CN" dirty="0"/>
                        </a:p>
                      </a:txBody>
                      <a:tcPr/>
                    </a:tc>
                    <a:extLst>
                      <a:ext uri="{0D108BD9-81ED-4DB2-BD59-A6C34878D82A}">
                        <a16:rowId xmlns:a16="http://schemas.microsoft.com/office/drawing/2014/main" val="2277151040"/>
                      </a:ext>
                    </a:extLst>
                  </a:tr>
                </a:tbl>
              </a:graphicData>
            </a:graphic>
          </p:graphicFrame>
        </mc:Choice>
        <mc:Fallback>
          <p:graphicFrame>
            <p:nvGraphicFramePr>
              <p:cNvPr id="4" name="Table 4">
                <a:extLst>
                  <a:ext uri="{FF2B5EF4-FFF2-40B4-BE49-F238E27FC236}">
                    <a16:creationId xmlns:a16="http://schemas.microsoft.com/office/drawing/2014/main" id="{C630A622-0C98-7049-AADE-E1E353D21714}"/>
                  </a:ext>
                </a:extLst>
              </p:cNvPr>
              <p:cNvGraphicFramePr>
                <a:graphicFrameLocks noGrp="1"/>
              </p:cNvGraphicFramePr>
              <p:nvPr>
                <p:extLst>
                  <p:ext uri="{D42A27DB-BD31-4B8C-83A1-F6EECF244321}">
                    <p14:modId xmlns:p14="http://schemas.microsoft.com/office/powerpoint/2010/main" val="4283259891"/>
                  </p:ext>
                </p:extLst>
              </p:nvPr>
            </p:nvGraphicFramePr>
            <p:xfrm>
              <a:off x="1688387" y="2166477"/>
              <a:ext cx="6096000" cy="2595880"/>
            </p:xfrm>
            <a:graphic>
              <a:graphicData uri="http://schemas.openxmlformats.org/drawingml/2006/table">
                <a:tbl>
                  <a:tblPr firstRow="1" bandRow="1">
                    <a:tableStyleId>{5C22544A-7EE6-4342-B048-85BDC9FD1C3A}</a:tableStyleId>
                  </a:tblPr>
                  <a:tblGrid>
                    <a:gridCol w="1404135">
                      <a:extLst>
                        <a:ext uri="{9D8B030D-6E8A-4147-A177-3AD203B41FA5}">
                          <a16:colId xmlns:a16="http://schemas.microsoft.com/office/drawing/2014/main" val="3628808436"/>
                        </a:ext>
                      </a:extLst>
                    </a:gridCol>
                    <a:gridCol w="2659865">
                      <a:extLst>
                        <a:ext uri="{9D8B030D-6E8A-4147-A177-3AD203B41FA5}">
                          <a16:colId xmlns:a16="http://schemas.microsoft.com/office/drawing/2014/main" val="2015976340"/>
                        </a:ext>
                      </a:extLst>
                    </a:gridCol>
                    <a:gridCol w="2032000">
                      <a:extLst>
                        <a:ext uri="{9D8B030D-6E8A-4147-A177-3AD203B41FA5}">
                          <a16:colId xmlns:a16="http://schemas.microsoft.com/office/drawing/2014/main" val="138750782"/>
                        </a:ext>
                      </a:extLst>
                    </a:gridCol>
                  </a:tblGrid>
                  <a:tr h="370840">
                    <a:tc>
                      <a:txBody>
                        <a:bodyPr/>
                        <a:lstStyle/>
                        <a:p>
                          <a:r>
                            <a:rPr lang="en-CN" dirty="0"/>
                            <a:t>变量</a:t>
                          </a:r>
                        </a:p>
                      </a:txBody>
                      <a:tcPr/>
                    </a:tc>
                    <a:tc>
                      <a:txBody>
                        <a:bodyPr/>
                        <a:lstStyle/>
                        <a:p>
                          <a:r>
                            <a:rPr lang="en-CN" dirty="0"/>
                            <a:t>含义</a:t>
                          </a:r>
                        </a:p>
                      </a:txBody>
                      <a:tcPr/>
                    </a:tc>
                    <a:tc>
                      <a:txBody>
                        <a:bodyPr/>
                        <a:lstStyle/>
                        <a:p>
                          <a:r>
                            <a:rPr lang="en-CN" dirty="0"/>
                            <a:t>维度</a:t>
                          </a:r>
                          <a:r>
                            <a:rPr lang="en-US" altLang="zh-CN" dirty="0"/>
                            <a:t>(Shape)</a:t>
                          </a:r>
                          <a:endParaRPr lang="en-CN" dirty="0"/>
                        </a:p>
                      </a:txBody>
                      <a:tcPr/>
                    </a:tc>
                    <a:extLst>
                      <a:ext uri="{0D108BD9-81ED-4DB2-BD59-A6C34878D82A}">
                        <a16:rowId xmlns:a16="http://schemas.microsoft.com/office/drawing/2014/main" val="1705935653"/>
                      </a:ext>
                    </a:extLst>
                  </a:tr>
                  <a:tr h="370840">
                    <a:tc>
                      <a:txBody>
                        <a:bodyPr/>
                        <a:lstStyle/>
                        <a:p>
                          <a:endParaRPr lang="en-CN"/>
                        </a:p>
                      </a:txBody>
                      <a:tcPr>
                        <a:blipFill>
                          <a:blip r:embed="rId4"/>
                          <a:stretch>
                            <a:fillRect t="-103333" r="-336036" b="-513333"/>
                          </a:stretch>
                        </a:blipFill>
                      </a:tcPr>
                    </a:tc>
                    <a:tc>
                      <a:txBody>
                        <a:bodyPr/>
                        <a:lstStyle/>
                        <a:p>
                          <a:endParaRPr lang="en-CN"/>
                        </a:p>
                      </a:txBody>
                      <a:tcPr>
                        <a:blipFill>
                          <a:blip r:embed="rId4"/>
                          <a:stretch>
                            <a:fillRect l="-52857" t="-103333" r="-77619" b="-513333"/>
                          </a:stretch>
                        </a:blipFill>
                      </a:tcPr>
                    </a:tc>
                    <a:tc>
                      <a:txBody>
                        <a:bodyPr/>
                        <a:lstStyle/>
                        <a:p>
                          <a:r>
                            <a:rPr lang="en-US" altLang="zh-CN" dirty="0"/>
                            <a:t>(1,</a:t>
                          </a:r>
                          <a:r>
                            <a:rPr lang="zh-CN" altLang="en-US" dirty="0"/>
                            <a:t> </a:t>
                          </a:r>
                          <a:r>
                            <a:rPr lang="en-US" altLang="zh-CN" dirty="0"/>
                            <a:t>d)</a:t>
                          </a:r>
                          <a:endParaRPr lang="en-CN" dirty="0"/>
                        </a:p>
                      </a:txBody>
                      <a:tcPr/>
                    </a:tc>
                    <a:extLst>
                      <a:ext uri="{0D108BD9-81ED-4DB2-BD59-A6C34878D82A}">
                        <a16:rowId xmlns:a16="http://schemas.microsoft.com/office/drawing/2014/main" val="2652275471"/>
                      </a:ext>
                    </a:extLst>
                  </a:tr>
                  <a:tr h="370840">
                    <a:tc>
                      <a:txBody>
                        <a:bodyPr/>
                        <a:lstStyle/>
                        <a:p>
                          <a:endParaRPr lang="en-CN"/>
                        </a:p>
                      </a:txBody>
                      <a:tcPr>
                        <a:blipFill>
                          <a:blip r:embed="rId4"/>
                          <a:stretch>
                            <a:fillRect t="-210345" r="-336036" b="-431034"/>
                          </a:stretch>
                        </a:blipFill>
                      </a:tcPr>
                    </a:tc>
                    <a:tc>
                      <a:txBody>
                        <a:bodyPr/>
                        <a:lstStyle/>
                        <a:p>
                          <a:endParaRPr lang="en-CN"/>
                        </a:p>
                      </a:txBody>
                      <a:tcPr>
                        <a:blipFill>
                          <a:blip r:embed="rId4"/>
                          <a:stretch>
                            <a:fillRect l="-52857" t="-210345" r="-77619" b="-431034"/>
                          </a:stretch>
                        </a:blipFill>
                      </a:tcPr>
                    </a:tc>
                    <a:tc>
                      <a:txBody>
                        <a:bodyPr/>
                        <a:lstStyle/>
                        <a:p>
                          <a:r>
                            <a:rPr lang="en-US" altLang="zh-CN" dirty="0"/>
                            <a:t>(1,</a:t>
                          </a:r>
                          <a:r>
                            <a:rPr lang="zh-CN" altLang="en-US" dirty="0"/>
                            <a:t> </a:t>
                          </a:r>
                          <a:r>
                            <a:rPr lang="en-US" altLang="zh-CN" dirty="0"/>
                            <a:t>k)</a:t>
                          </a:r>
                          <a:endParaRPr lang="en-CN" dirty="0"/>
                        </a:p>
                      </a:txBody>
                      <a:tcPr/>
                    </a:tc>
                    <a:extLst>
                      <a:ext uri="{0D108BD9-81ED-4DB2-BD59-A6C34878D82A}">
                        <a16:rowId xmlns:a16="http://schemas.microsoft.com/office/drawing/2014/main" val="2211033511"/>
                      </a:ext>
                    </a:extLst>
                  </a:tr>
                  <a:tr h="370840">
                    <a:tc>
                      <a:txBody>
                        <a:bodyPr/>
                        <a:lstStyle/>
                        <a:p>
                          <a:endParaRPr lang="en-CN"/>
                        </a:p>
                      </a:txBody>
                      <a:tcPr>
                        <a:blipFill>
                          <a:blip r:embed="rId4"/>
                          <a:stretch>
                            <a:fillRect t="-310345" r="-336036" b="-331034"/>
                          </a:stretch>
                        </a:blipFill>
                      </a:tcPr>
                    </a:tc>
                    <a:tc>
                      <a:txBody>
                        <a:bodyPr/>
                        <a:lstStyle/>
                        <a:p>
                          <a:r>
                            <a:rPr lang="en-CN" dirty="0"/>
                            <a:t>非线性映射</a:t>
                          </a:r>
                        </a:p>
                      </a:txBody>
                      <a:tcPr/>
                    </a:tc>
                    <a:tc>
                      <a:txBody>
                        <a:bodyPr/>
                        <a:lstStyle/>
                        <a:p>
                          <a:r>
                            <a:rPr lang="en-US" altLang="zh-CN" dirty="0"/>
                            <a:t>-</a:t>
                          </a:r>
                          <a:endParaRPr lang="en-CN" dirty="0"/>
                        </a:p>
                      </a:txBody>
                      <a:tcPr/>
                    </a:tc>
                    <a:extLst>
                      <a:ext uri="{0D108BD9-81ED-4DB2-BD59-A6C34878D82A}">
                        <a16:rowId xmlns:a16="http://schemas.microsoft.com/office/drawing/2014/main" val="2653234896"/>
                      </a:ext>
                    </a:extLst>
                  </a:tr>
                  <a:tr h="370840">
                    <a:tc>
                      <a:txBody>
                        <a:bodyPr/>
                        <a:lstStyle/>
                        <a:p>
                          <a:endParaRPr lang="en-CN"/>
                        </a:p>
                      </a:txBody>
                      <a:tcPr>
                        <a:blipFill>
                          <a:blip r:embed="rId4"/>
                          <a:stretch>
                            <a:fillRect t="-410345" r="-336036" b="-231034"/>
                          </a:stretch>
                        </a:blipFill>
                      </a:tcPr>
                    </a:tc>
                    <a:tc>
                      <a:txBody>
                        <a:bodyPr/>
                        <a:lstStyle/>
                        <a:p>
                          <a:r>
                            <a:rPr lang="en-CN" dirty="0"/>
                            <a:t>隐状态转移权重矩阵</a:t>
                          </a:r>
                        </a:p>
                      </a:txBody>
                      <a:tcPr/>
                    </a:tc>
                    <a:tc>
                      <a:txBody>
                        <a:bodyPr/>
                        <a:lstStyle/>
                        <a:p>
                          <a:r>
                            <a:rPr lang="en-US" altLang="zh-CN" dirty="0"/>
                            <a:t>(d,</a:t>
                          </a:r>
                          <a:r>
                            <a:rPr lang="zh-CN" altLang="en-US" dirty="0"/>
                            <a:t> </a:t>
                          </a:r>
                          <a:r>
                            <a:rPr lang="en-US" altLang="zh-CN" dirty="0"/>
                            <a:t>d)</a:t>
                          </a:r>
                          <a:endParaRPr lang="en-CN" dirty="0"/>
                        </a:p>
                      </a:txBody>
                      <a:tcPr/>
                    </a:tc>
                    <a:extLst>
                      <a:ext uri="{0D108BD9-81ED-4DB2-BD59-A6C34878D82A}">
                        <a16:rowId xmlns:a16="http://schemas.microsoft.com/office/drawing/2014/main" val="1493644941"/>
                      </a:ext>
                    </a:extLst>
                  </a:tr>
                  <a:tr h="370840">
                    <a:tc>
                      <a:txBody>
                        <a:bodyPr/>
                        <a:lstStyle/>
                        <a:p>
                          <a:endParaRPr lang="en-CN"/>
                        </a:p>
                      </a:txBody>
                      <a:tcPr>
                        <a:blipFill>
                          <a:blip r:embed="rId4"/>
                          <a:stretch>
                            <a:fillRect t="-493333" r="-336036" b="-123333"/>
                          </a:stretch>
                        </a:blipFill>
                      </a:tcPr>
                    </a:tc>
                    <a:tc>
                      <a:txBody>
                        <a:bodyPr/>
                        <a:lstStyle/>
                        <a:p>
                          <a:r>
                            <a:rPr lang="en-CN" dirty="0"/>
                            <a:t>输入到隐状态映射矩阵</a:t>
                          </a:r>
                        </a:p>
                      </a:txBody>
                      <a:tcPr/>
                    </a:tc>
                    <a:tc>
                      <a:txBody>
                        <a:bodyPr/>
                        <a:lstStyle/>
                        <a:p>
                          <a:r>
                            <a:rPr lang="en-US" altLang="zh-CN" dirty="0"/>
                            <a:t>(k,</a:t>
                          </a:r>
                          <a:r>
                            <a:rPr lang="zh-CN" altLang="en-US" dirty="0"/>
                            <a:t> </a:t>
                          </a:r>
                          <a:r>
                            <a:rPr lang="en-US" altLang="zh-CN" dirty="0"/>
                            <a:t>d)</a:t>
                          </a:r>
                          <a:endParaRPr lang="en-CN" dirty="0"/>
                        </a:p>
                      </a:txBody>
                      <a:tcPr/>
                    </a:tc>
                    <a:extLst>
                      <a:ext uri="{0D108BD9-81ED-4DB2-BD59-A6C34878D82A}">
                        <a16:rowId xmlns:a16="http://schemas.microsoft.com/office/drawing/2014/main" val="903560752"/>
                      </a:ext>
                    </a:extLst>
                  </a:tr>
                  <a:tr h="370840">
                    <a:tc>
                      <a:txBody>
                        <a:bodyPr/>
                        <a:lstStyle/>
                        <a:p>
                          <a:endParaRPr lang="en-CN"/>
                        </a:p>
                      </a:txBody>
                      <a:tcPr>
                        <a:blipFill>
                          <a:blip r:embed="rId4"/>
                          <a:stretch>
                            <a:fillRect t="-613793" r="-336036" b="-27586"/>
                          </a:stretch>
                        </a:blipFill>
                      </a:tcPr>
                    </a:tc>
                    <a:tc>
                      <a:txBody>
                        <a:bodyPr/>
                        <a:lstStyle/>
                        <a:p>
                          <a:r>
                            <a:rPr lang="en-CN" dirty="0"/>
                            <a:t>隐状态向量偏置</a:t>
                          </a:r>
                        </a:p>
                      </a:txBody>
                      <a:tcPr/>
                    </a:tc>
                    <a:tc>
                      <a:txBody>
                        <a:bodyPr/>
                        <a:lstStyle/>
                        <a:p>
                          <a:r>
                            <a:rPr lang="en-US" altLang="zh-CN" dirty="0"/>
                            <a:t>(1,</a:t>
                          </a:r>
                          <a:r>
                            <a:rPr lang="zh-CN" altLang="en-US" dirty="0"/>
                            <a:t> </a:t>
                          </a:r>
                          <a:r>
                            <a:rPr lang="en-US" altLang="zh-CN" dirty="0"/>
                            <a:t>d)</a:t>
                          </a:r>
                          <a:endParaRPr lang="en-CN" dirty="0"/>
                        </a:p>
                      </a:txBody>
                      <a:tcPr/>
                    </a:tc>
                    <a:extLst>
                      <a:ext uri="{0D108BD9-81ED-4DB2-BD59-A6C34878D82A}">
                        <a16:rowId xmlns:a16="http://schemas.microsoft.com/office/drawing/2014/main" val="2277151040"/>
                      </a:ext>
                    </a:extLst>
                  </a:tr>
                </a:tbl>
              </a:graphicData>
            </a:graphic>
          </p:graphicFrame>
        </mc:Fallback>
      </mc:AlternateContent>
    </p:spTree>
    <p:extLst>
      <p:ext uri="{BB962C8B-B14F-4D97-AF65-F5344CB8AC3E}">
        <p14:creationId xmlns:p14="http://schemas.microsoft.com/office/powerpoint/2010/main" val="3754231808"/>
      </p:ext>
    </p:extLst>
  </p:cSld>
  <p:clrMapOvr>
    <a:masterClrMapping/>
  </p:clrMapOvr>
  <p:transition spd="slow">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607E7-35F9-5346-9751-E82B89845BE1}"/>
              </a:ext>
            </a:extLst>
          </p:cNvPr>
          <p:cNvSpPr>
            <a:spLocks noGrp="1"/>
          </p:cNvSpPr>
          <p:nvPr>
            <p:ph type="title"/>
          </p:nvPr>
        </p:nvSpPr>
        <p:spPr/>
        <p:txBody>
          <a:bodyPr/>
          <a:lstStyle/>
          <a:p>
            <a:r>
              <a:rPr lang="en-US" dirty="0" err="1"/>
              <a:t>使用pyTorch实现循环神经网络</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652DEF-6B56-9445-A4E7-62BD69BAA7C3}"/>
                  </a:ext>
                </a:extLst>
              </p:cNvPr>
              <p:cNvSpPr>
                <a:spLocks noGrp="1"/>
              </p:cNvSpPr>
              <p:nvPr>
                <p:ph idx="1"/>
              </p:nvPr>
            </p:nvSpPr>
            <p:spPr/>
            <p:txBody>
              <a:bodyPr/>
              <a:lstStyle/>
              <a:p>
                <a:r>
                  <a:rPr lang="en-CN" dirty="0"/>
                  <a:t>使用pyTorch实现该函数</a:t>
                </a:r>
                <a:r>
                  <a:rPr lang="zh-CN" altLang="en-US" dirty="0"/>
                  <a:t>：</a:t>
                </a:r>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𝑈</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𝑊</m:t>
                      </m:r>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m:t>
                      </m:r>
                    </m:oMath>
                  </m:oMathPara>
                </a14:m>
                <a:endParaRPr lang="en-CN" dirty="0"/>
              </a:p>
              <a:p>
                <a:pPr lvl="1"/>
                <a:endParaRPr lang="en-US" altLang="zh-CN" dirty="0"/>
              </a:p>
              <a:p>
                <a:pPr lvl="1"/>
                <a:endParaRPr lang="en-US" altLang="zh-CN" dirty="0"/>
              </a:p>
              <a:p>
                <a:endParaRPr lang="en-CN" dirty="0"/>
              </a:p>
            </p:txBody>
          </p:sp>
        </mc:Choice>
        <mc:Fallback xmlns="">
          <p:sp>
            <p:nvSpPr>
              <p:cNvPr id="3" name="Content Placeholder 2">
                <a:extLst>
                  <a:ext uri="{FF2B5EF4-FFF2-40B4-BE49-F238E27FC236}">
                    <a16:creationId xmlns:a16="http://schemas.microsoft.com/office/drawing/2014/main" id="{C9652DEF-6B56-9445-A4E7-62BD69BAA7C3}"/>
                  </a:ext>
                </a:extLst>
              </p:cNvPr>
              <p:cNvSpPr>
                <a:spLocks noGrp="1" noRot="1" noChangeAspect="1" noMove="1" noResize="1" noEditPoints="1" noAdjustHandles="1" noChangeArrowheads="1" noChangeShapeType="1" noTextEdit="1"/>
              </p:cNvSpPr>
              <p:nvPr>
                <p:ph idx="1"/>
              </p:nvPr>
            </p:nvSpPr>
            <p:spPr>
              <a:blipFill>
                <a:blip r:embed="rId3"/>
                <a:stretch>
                  <a:fillRect l="-617" t="-965"/>
                </a:stretch>
              </a:blipFill>
            </p:spPr>
            <p:txBody>
              <a:bodyPr/>
              <a:lstStyle/>
              <a:p>
                <a:r>
                  <a:rPr lang="en-CN">
                    <a:noFill/>
                  </a:rPr>
                  <a:t> </a:t>
                </a:r>
              </a:p>
            </p:txBody>
          </p:sp>
        </mc:Fallback>
      </mc:AlternateContent>
      <p:pic>
        <p:nvPicPr>
          <p:cNvPr id="4" name="Picture 3">
            <a:extLst>
              <a:ext uri="{FF2B5EF4-FFF2-40B4-BE49-F238E27FC236}">
                <a16:creationId xmlns:a16="http://schemas.microsoft.com/office/drawing/2014/main" id="{420459A4-83F9-644F-9FE7-3F00028A6534}"/>
              </a:ext>
            </a:extLst>
          </p:cNvPr>
          <p:cNvPicPr>
            <a:picLocks noChangeAspect="1"/>
          </p:cNvPicPr>
          <p:nvPr/>
        </p:nvPicPr>
        <p:blipFill>
          <a:blip r:embed="rId4"/>
          <a:stretch>
            <a:fillRect/>
          </a:stretch>
        </p:blipFill>
        <p:spPr>
          <a:xfrm>
            <a:off x="1160980" y="1615599"/>
            <a:ext cx="6822040" cy="2708751"/>
          </a:xfrm>
          <a:prstGeom prst="rect">
            <a:avLst/>
          </a:prstGeom>
        </p:spPr>
      </p:pic>
    </p:spTree>
    <p:extLst>
      <p:ext uri="{BB962C8B-B14F-4D97-AF65-F5344CB8AC3E}">
        <p14:creationId xmlns:p14="http://schemas.microsoft.com/office/powerpoint/2010/main" val="2838180830"/>
      </p:ext>
    </p:extLst>
  </p:cSld>
  <p:clrMapOvr>
    <a:masterClrMapping/>
  </p:clrMapOvr>
  <p:transition spd="slow">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17239-2D9E-3243-B44C-A1ACD8DE9C4F}"/>
              </a:ext>
            </a:extLst>
          </p:cNvPr>
          <p:cNvSpPr>
            <a:spLocks noGrp="1"/>
          </p:cNvSpPr>
          <p:nvPr>
            <p:ph type="title"/>
          </p:nvPr>
        </p:nvSpPr>
        <p:spPr/>
        <p:txBody>
          <a:bodyPr/>
          <a:lstStyle/>
          <a:p>
            <a:r>
              <a:rPr lang="en-US" dirty="0" err="1"/>
              <a:t>使用pyTorch实现循环神经网络</a:t>
            </a:r>
            <a:endParaRPr lang="en-CN" dirty="0"/>
          </a:p>
        </p:txBody>
      </p:sp>
      <p:sp>
        <p:nvSpPr>
          <p:cNvPr id="3" name="Content Placeholder 2">
            <a:extLst>
              <a:ext uri="{FF2B5EF4-FFF2-40B4-BE49-F238E27FC236}">
                <a16:creationId xmlns:a16="http://schemas.microsoft.com/office/drawing/2014/main" id="{57D9BE23-A8B1-6948-984C-3A7627B94D6A}"/>
              </a:ext>
            </a:extLst>
          </p:cNvPr>
          <p:cNvSpPr>
            <a:spLocks noGrp="1"/>
          </p:cNvSpPr>
          <p:nvPr>
            <p:ph idx="1"/>
          </p:nvPr>
        </p:nvSpPr>
        <p:spPr/>
        <p:txBody>
          <a:bodyPr/>
          <a:lstStyle/>
          <a:p>
            <a:r>
              <a:rPr lang="en-CN" dirty="0"/>
              <a:t>通过循环</a:t>
            </a:r>
            <a:r>
              <a:rPr lang="en-US" dirty="0" err="1"/>
              <a:t>调用该函数</a:t>
            </a:r>
            <a:r>
              <a:rPr lang="zh-CN" altLang="en-US" dirty="0"/>
              <a:t>，可以处理变长序列</a:t>
            </a:r>
            <a:endParaRPr lang="en-CN" dirty="0"/>
          </a:p>
        </p:txBody>
      </p:sp>
      <p:pic>
        <p:nvPicPr>
          <p:cNvPr id="6" name="Picture 5">
            <a:extLst>
              <a:ext uri="{FF2B5EF4-FFF2-40B4-BE49-F238E27FC236}">
                <a16:creationId xmlns:a16="http://schemas.microsoft.com/office/drawing/2014/main" id="{8A607E39-F27F-C24C-9095-2491E7FEBB7C}"/>
              </a:ext>
            </a:extLst>
          </p:cNvPr>
          <p:cNvPicPr>
            <a:picLocks noChangeAspect="1"/>
          </p:cNvPicPr>
          <p:nvPr/>
        </p:nvPicPr>
        <p:blipFill>
          <a:blip r:embed="rId2"/>
          <a:stretch>
            <a:fillRect/>
          </a:stretch>
        </p:blipFill>
        <p:spPr>
          <a:xfrm>
            <a:off x="260350" y="1358900"/>
            <a:ext cx="5369888" cy="1510528"/>
          </a:xfrm>
          <a:prstGeom prst="rect">
            <a:avLst/>
          </a:prstGeom>
        </p:spPr>
      </p:pic>
      <p:pic>
        <p:nvPicPr>
          <p:cNvPr id="7" name="Picture 6">
            <a:extLst>
              <a:ext uri="{FF2B5EF4-FFF2-40B4-BE49-F238E27FC236}">
                <a16:creationId xmlns:a16="http://schemas.microsoft.com/office/drawing/2014/main" id="{DCC46B25-89A3-554F-8F88-E3FC7A43759C}"/>
              </a:ext>
            </a:extLst>
          </p:cNvPr>
          <p:cNvPicPr>
            <a:picLocks noChangeAspect="1"/>
          </p:cNvPicPr>
          <p:nvPr/>
        </p:nvPicPr>
        <p:blipFill>
          <a:blip r:embed="rId3"/>
          <a:stretch>
            <a:fillRect/>
          </a:stretch>
        </p:blipFill>
        <p:spPr>
          <a:xfrm>
            <a:off x="2894529" y="2156231"/>
            <a:ext cx="5865117" cy="2317950"/>
          </a:xfrm>
          <a:prstGeom prst="rect">
            <a:avLst/>
          </a:prstGeom>
        </p:spPr>
      </p:pic>
    </p:spTree>
    <p:extLst>
      <p:ext uri="{BB962C8B-B14F-4D97-AF65-F5344CB8AC3E}">
        <p14:creationId xmlns:p14="http://schemas.microsoft.com/office/powerpoint/2010/main" val="381861931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111111111"/>
</p:tagLst>
</file>

<file path=ppt/theme/theme1.xml><?xml version="1.0" encoding="utf-8"?>
<a:theme xmlns:a="http://schemas.openxmlformats.org/drawingml/2006/main" name="清风素材 https://12sc.taobao.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36986</TotalTime>
  <Words>2092</Words>
  <Application>Microsoft Macintosh PowerPoint</Application>
  <PresentationFormat>On-screen Show (16:9)</PresentationFormat>
  <Paragraphs>388</Paragraphs>
  <Slides>58</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58</vt:i4>
      </vt:variant>
    </vt:vector>
  </HeadingPairs>
  <TitlesOfParts>
    <vt:vector size="66" baseType="lpstr">
      <vt:lpstr>微软雅黑</vt:lpstr>
      <vt:lpstr>Microsoft YaHei UI</vt:lpstr>
      <vt:lpstr>方正兰亭细黑_GBK</vt:lpstr>
      <vt:lpstr>Arial</vt:lpstr>
      <vt:lpstr>Calibri</vt:lpstr>
      <vt:lpstr>Cambria Math</vt:lpstr>
      <vt:lpstr>Wingdings</vt:lpstr>
      <vt:lpstr>清风素材 https://12sc.taobao.com/</vt:lpstr>
      <vt:lpstr>PowerPoint Presentation</vt:lpstr>
      <vt:lpstr>复习</vt:lpstr>
      <vt:lpstr>PowerPoint Presentation</vt:lpstr>
      <vt:lpstr>如何使用神经网络处理自然语言文档？</vt:lpstr>
      <vt:lpstr>回顾：基于循环神经网络的语言模型</vt:lpstr>
      <vt:lpstr>循环神经网络</vt:lpstr>
      <vt:lpstr>循环神经网络</vt:lpstr>
      <vt:lpstr>使用pyTorch实现循环神经网络</vt:lpstr>
      <vt:lpstr>使用pyTorch实现循环神经网络</vt:lpstr>
      <vt:lpstr>使用pyTorch实现循环神经网络</vt:lpstr>
      <vt:lpstr>使用pyTorch实现循环神经网络</vt:lpstr>
      <vt:lpstr>使用pyTorch实现循环神经网络</vt:lpstr>
      <vt:lpstr>PowerPoint Presentation</vt:lpstr>
      <vt:lpstr>使用pyTorch实现循环神经网络</vt:lpstr>
      <vt:lpstr>数据准备</vt:lpstr>
      <vt:lpstr>如何表示输入？</vt:lpstr>
      <vt:lpstr>如何表示输入？</vt:lpstr>
      <vt:lpstr>如何表示输入？</vt:lpstr>
      <vt:lpstr>如何表示输入？</vt:lpstr>
      <vt:lpstr>如何表示输出？</vt:lpstr>
      <vt:lpstr>数据准备</vt:lpstr>
      <vt:lpstr>数据准备</vt:lpstr>
      <vt:lpstr>RNN模型构建</vt:lpstr>
      <vt:lpstr>RNN模型构建</vt:lpstr>
      <vt:lpstr>RNN模型构建</vt:lpstr>
      <vt:lpstr>RNN模型训练</vt:lpstr>
      <vt:lpstr>RNN模型训练</vt:lpstr>
      <vt:lpstr>RNN模型训练</vt:lpstr>
      <vt:lpstr>RNN模型训练</vt:lpstr>
      <vt:lpstr>RNN模型训练</vt:lpstr>
      <vt:lpstr>RNN模型训练</vt:lpstr>
      <vt:lpstr>RNN模型训练</vt:lpstr>
      <vt:lpstr>RNN模型训练</vt:lpstr>
      <vt:lpstr>RNN模型训练</vt:lpstr>
      <vt:lpstr>RNN模型训练</vt:lpstr>
      <vt:lpstr>RNN模型训练</vt:lpstr>
      <vt:lpstr>RNN模型训练</vt:lpstr>
      <vt:lpstr>RNN模型训练</vt:lpstr>
      <vt:lpstr>模型测试</vt:lpstr>
      <vt:lpstr>模型测试</vt:lpstr>
      <vt:lpstr>模型测试</vt:lpstr>
      <vt:lpstr>模型测试</vt:lpstr>
      <vt:lpstr>模型测试</vt:lpstr>
      <vt:lpstr>总结</vt:lpstr>
      <vt:lpstr>谢谢！</vt:lpstr>
      <vt:lpstr>PowerPoint Presentation</vt:lpstr>
      <vt:lpstr>文本表示：词嵌入表示</vt:lpstr>
      <vt:lpstr>文本表示：词嵌入表示</vt:lpstr>
      <vt:lpstr>文本表示：词嵌入表示</vt:lpstr>
      <vt:lpstr>文本表示：词嵌入表示</vt:lpstr>
      <vt:lpstr>文本表示：词嵌入表示</vt:lpstr>
      <vt:lpstr>文本表示：词嵌入表示</vt:lpstr>
      <vt:lpstr>文本表示：词嵌入表示</vt:lpstr>
      <vt:lpstr>文本表示：词嵌入表示</vt:lpstr>
      <vt:lpstr>文本表示：词嵌入表示</vt:lpstr>
      <vt:lpstr>文本表示：词嵌入表示</vt:lpstr>
      <vt:lpstr>文本表示：词嵌入表示</vt:lpstr>
      <vt:lpstr>文本表示：词嵌入表示</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Administrator</dc:creator>
  <cp:keywords/>
  <dc:description/>
  <cp:lastModifiedBy>Jiaxin Mao</cp:lastModifiedBy>
  <cp:revision>745</cp:revision>
  <dcterms:created xsi:type="dcterms:W3CDTF">2015-01-23T04:02:45Z</dcterms:created>
  <dcterms:modified xsi:type="dcterms:W3CDTF">2021-05-13T06:21:00Z</dcterms:modified>
  <cp:category/>
  <cp:contentStatus>12sc.taobao.com</cp:contentStatus>
</cp:coreProperties>
</file>